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1404" r:id="rId3"/>
    <p:sldId id="946" r:id="rId4"/>
    <p:sldId id="1389" r:id="rId5"/>
    <p:sldId id="506" r:id="rId6"/>
    <p:sldId id="1394" r:id="rId7"/>
    <p:sldId id="1406" r:id="rId8"/>
    <p:sldId id="1393" r:id="rId9"/>
    <p:sldId id="1388" r:id="rId10"/>
    <p:sldId id="1390" r:id="rId11"/>
    <p:sldId id="1397" r:id="rId12"/>
    <p:sldId id="1398" r:id="rId13"/>
    <p:sldId id="1399" r:id="rId14"/>
    <p:sldId id="1400" r:id="rId15"/>
    <p:sldId id="1401" r:id="rId16"/>
    <p:sldId id="561" r:id="rId17"/>
    <p:sldId id="510" r:id="rId18"/>
    <p:sldId id="1412" r:id="rId19"/>
    <p:sldId id="1408" r:id="rId20"/>
    <p:sldId id="515" r:id="rId21"/>
    <p:sldId id="516" r:id="rId22"/>
    <p:sldId id="519" r:id="rId23"/>
    <p:sldId id="1402" r:id="rId24"/>
    <p:sldId id="518" r:id="rId25"/>
    <p:sldId id="533" r:id="rId26"/>
    <p:sldId id="549" r:id="rId27"/>
    <p:sldId id="520" r:id="rId28"/>
    <p:sldId id="1392" r:id="rId29"/>
    <p:sldId id="1407" r:id="rId30"/>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lomi-Ran Ben-Basat" initials="SB" lastIdx="2" clrIdx="0">
    <p:extLst>
      <p:ext uri="{19B8F6BF-5375-455C-9EA6-DF929625EA0E}">
        <p15:presenceInfo xmlns:p15="http://schemas.microsoft.com/office/powerpoint/2012/main" userId="Shlomi-Ran Ben-Basa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030A0"/>
    <a:srgbClr val="FF0C0C"/>
    <a:srgbClr val="48A448"/>
    <a:srgbClr val="1D1DFF"/>
    <a:srgbClr val="2F4065"/>
    <a:srgbClr val="8928A0"/>
    <a:srgbClr val="AF32CC"/>
    <a:srgbClr val="6AA3F6"/>
    <a:srgbClr val="0077C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4" autoAdjust="0"/>
    <p:restoredTop sz="94404" autoAdjust="0"/>
  </p:normalViewPr>
  <p:slideViewPr>
    <p:cSldViewPr snapToGrid="0" snapToObjects="1">
      <p:cViewPr varScale="1">
        <p:scale>
          <a:sx n="151" d="100"/>
          <a:sy n="151" d="100"/>
        </p:scale>
        <p:origin x="1980" y="72"/>
      </p:cViewPr>
      <p:guideLst>
        <p:guide orient="horz" pos="2160"/>
        <p:guide pos="2880"/>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200" d="100"/>
        <a:sy n="200" d="100"/>
      </p:scale>
      <p:origin x="0" y="-10516"/>
    </p:cViewPr>
  </p:sorterViewPr>
  <p:notesViewPr>
    <p:cSldViewPr snapToGrid="0" snapToObjects="1">
      <p:cViewPr varScale="1">
        <p:scale>
          <a:sx n="101" d="100"/>
          <a:sy n="101" d="100"/>
        </p:scale>
        <p:origin x="269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A9123-E914-43D5-A8FC-48AD6BEB5455}" type="datetimeFigureOut">
              <a:rPr lang="en-US" smtClean="0"/>
              <a:t>8/4/2020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525229-B6BF-48CE-9D10-BA0D51EC9025}" type="slidenum">
              <a:rPr lang="en-US" smtClean="0"/>
              <a:t>‹#›</a:t>
            </a:fld>
            <a:endParaRPr lang="en-US"/>
          </a:p>
        </p:txBody>
      </p:sp>
    </p:spTree>
    <p:extLst>
      <p:ext uri="{BB962C8B-B14F-4D97-AF65-F5344CB8AC3E}">
        <p14:creationId xmlns:p14="http://schemas.microsoft.com/office/powerpoint/2010/main" val="26263360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CB52A-4B85-42F8-9DAB-045267C8EA91}" type="datetimeFigureOut">
              <a:rPr lang="en-US" smtClean="0"/>
              <a:t>8/4/2020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F027D7-FD64-41C9-B5AB-C385B0FB49FE}" type="slidenum">
              <a:rPr lang="en-US" smtClean="0"/>
              <a:t>‹#›</a:t>
            </a:fld>
            <a:endParaRPr lang="en-US"/>
          </a:p>
        </p:txBody>
      </p:sp>
    </p:spTree>
    <p:extLst>
      <p:ext uri="{BB962C8B-B14F-4D97-AF65-F5344CB8AC3E}">
        <p14:creationId xmlns:p14="http://schemas.microsoft.com/office/powerpoint/2010/main" val="3141392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thanks for joining.</a:t>
            </a:r>
          </a:p>
          <a:p>
            <a:r>
              <a:rPr lang="en-US" dirty="0"/>
              <a:t>Today I’ll be presenting our probabilistic approach for in-band network telemetry.</a:t>
            </a:r>
          </a:p>
          <a:p>
            <a:r>
              <a:rPr lang="en-US" dirty="0"/>
              <a:t>And this work is really enabled by this new trend of programmable network components we are now seeing</a:t>
            </a:r>
          </a:p>
        </p:txBody>
      </p:sp>
      <p:sp>
        <p:nvSpPr>
          <p:cNvPr id="4" name="Slide Number Placeholder 3"/>
          <p:cNvSpPr>
            <a:spLocks noGrp="1"/>
          </p:cNvSpPr>
          <p:nvPr>
            <p:ph type="sldNum" sz="quarter" idx="10"/>
          </p:nvPr>
        </p:nvSpPr>
        <p:spPr/>
        <p:txBody>
          <a:bodyPr/>
          <a:lstStyle/>
          <a:p>
            <a:fld id="{7EF027D7-FD64-41C9-B5AB-C385B0FB49FE}" type="slidenum">
              <a:rPr lang="en-US" smtClean="0"/>
              <a:t>1</a:t>
            </a:fld>
            <a:endParaRPr lang="en-US"/>
          </a:p>
        </p:txBody>
      </p:sp>
    </p:spTree>
    <p:extLst>
      <p:ext uri="{BB962C8B-B14F-4D97-AF65-F5344CB8AC3E}">
        <p14:creationId xmlns:p14="http://schemas.microsoft.com/office/powerpoint/2010/main" val="154930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company icons</a:t>
            </a:r>
          </a:p>
          <a:p>
            <a:r>
              <a:rPr lang="en-US" dirty="0"/>
              <a:t>Discuss use cases here</a:t>
            </a:r>
          </a:p>
        </p:txBody>
      </p:sp>
      <p:sp>
        <p:nvSpPr>
          <p:cNvPr id="4" name="Slide Number Placeholder 3"/>
          <p:cNvSpPr>
            <a:spLocks noGrp="1"/>
          </p:cNvSpPr>
          <p:nvPr>
            <p:ph type="sldNum" sz="quarter" idx="5"/>
          </p:nvPr>
        </p:nvSpPr>
        <p:spPr/>
        <p:txBody>
          <a:bodyPr/>
          <a:lstStyle/>
          <a:p>
            <a:fld id="{7EF027D7-FD64-41C9-B5AB-C385B0FB49FE}" type="slidenum">
              <a:rPr lang="en-US" smtClean="0"/>
              <a:t>11</a:t>
            </a:fld>
            <a:endParaRPr lang="en-US"/>
          </a:p>
        </p:txBody>
      </p:sp>
    </p:spTree>
    <p:extLst>
      <p:ext uri="{BB962C8B-B14F-4D97-AF65-F5344CB8AC3E}">
        <p14:creationId xmlns:p14="http://schemas.microsoft.com/office/powerpoint/2010/main" val="2949346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company icons</a:t>
            </a:r>
          </a:p>
          <a:p>
            <a:r>
              <a:rPr lang="en-US" dirty="0"/>
              <a:t>Discuss use cases here</a:t>
            </a:r>
          </a:p>
        </p:txBody>
      </p:sp>
      <p:sp>
        <p:nvSpPr>
          <p:cNvPr id="4" name="Slide Number Placeholder 3"/>
          <p:cNvSpPr>
            <a:spLocks noGrp="1"/>
          </p:cNvSpPr>
          <p:nvPr>
            <p:ph type="sldNum" sz="quarter" idx="5"/>
          </p:nvPr>
        </p:nvSpPr>
        <p:spPr/>
        <p:txBody>
          <a:bodyPr/>
          <a:lstStyle/>
          <a:p>
            <a:fld id="{7EF027D7-FD64-41C9-B5AB-C385B0FB49FE}" type="slidenum">
              <a:rPr lang="en-US" smtClean="0"/>
              <a:t>12</a:t>
            </a:fld>
            <a:endParaRPr lang="en-US"/>
          </a:p>
        </p:txBody>
      </p:sp>
    </p:spTree>
    <p:extLst>
      <p:ext uri="{BB962C8B-B14F-4D97-AF65-F5344CB8AC3E}">
        <p14:creationId xmlns:p14="http://schemas.microsoft.com/office/powerpoint/2010/main" val="1461886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5-hop, fat tree, 64 hosts, web search workload, all are standard</a:t>
            </a:r>
          </a:p>
        </p:txBody>
      </p:sp>
      <p:sp>
        <p:nvSpPr>
          <p:cNvPr id="4" name="Slide Number Placeholder 3"/>
          <p:cNvSpPr>
            <a:spLocks noGrp="1"/>
          </p:cNvSpPr>
          <p:nvPr>
            <p:ph type="sldNum" sz="quarter" idx="5"/>
          </p:nvPr>
        </p:nvSpPr>
        <p:spPr/>
        <p:txBody>
          <a:bodyPr/>
          <a:lstStyle/>
          <a:p>
            <a:fld id="{7EF027D7-FD64-41C9-B5AB-C385B0FB49FE}" type="slidenum">
              <a:rPr lang="en-US" smtClean="0"/>
              <a:t>13</a:t>
            </a:fld>
            <a:endParaRPr lang="en-US"/>
          </a:p>
        </p:txBody>
      </p:sp>
    </p:spTree>
    <p:extLst>
      <p:ext uri="{BB962C8B-B14F-4D97-AF65-F5344CB8AC3E}">
        <p14:creationId xmlns:p14="http://schemas.microsoft.com/office/powerpoint/2010/main" val="2532391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company icons</a:t>
            </a:r>
          </a:p>
          <a:p>
            <a:r>
              <a:rPr lang="en-US" dirty="0"/>
              <a:t>Discuss use cases here</a:t>
            </a:r>
          </a:p>
        </p:txBody>
      </p:sp>
      <p:sp>
        <p:nvSpPr>
          <p:cNvPr id="4" name="Slide Number Placeholder 3"/>
          <p:cNvSpPr>
            <a:spLocks noGrp="1"/>
          </p:cNvSpPr>
          <p:nvPr>
            <p:ph type="sldNum" sz="quarter" idx="5"/>
          </p:nvPr>
        </p:nvSpPr>
        <p:spPr/>
        <p:txBody>
          <a:bodyPr/>
          <a:lstStyle/>
          <a:p>
            <a:fld id="{7EF027D7-FD64-41C9-B5AB-C385B0FB49FE}" type="slidenum">
              <a:rPr lang="en-US" smtClean="0"/>
              <a:t>14</a:t>
            </a:fld>
            <a:endParaRPr lang="en-US"/>
          </a:p>
        </p:txBody>
      </p:sp>
    </p:spTree>
    <p:extLst>
      <p:ext uri="{BB962C8B-B14F-4D97-AF65-F5344CB8AC3E}">
        <p14:creationId xmlns:p14="http://schemas.microsoft.com/office/powerpoint/2010/main" val="1003346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company icons</a:t>
            </a:r>
          </a:p>
          <a:p>
            <a:r>
              <a:rPr lang="en-US" dirty="0"/>
              <a:t>Discuss use cases here</a:t>
            </a:r>
          </a:p>
        </p:txBody>
      </p:sp>
      <p:sp>
        <p:nvSpPr>
          <p:cNvPr id="4" name="Slide Number Placeholder 3"/>
          <p:cNvSpPr>
            <a:spLocks noGrp="1"/>
          </p:cNvSpPr>
          <p:nvPr>
            <p:ph type="sldNum" sz="quarter" idx="5"/>
          </p:nvPr>
        </p:nvSpPr>
        <p:spPr/>
        <p:txBody>
          <a:bodyPr/>
          <a:lstStyle/>
          <a:p>
            <a:fld id="{7EF027D7-FD64-41C9-B5AB-C385B0FB49FE}" type="slidenum">
              <a:rPr lang="en-US" smtClean="0"/>
              <a:t>15</a:t>
            </a:fld>
            <a:endParaRPr lang="en-US"/>
          </a:p>
        </p:txBody>
      </p:sp>
    </p:spTree>
    <p:extLst>
      <p:ext uri="{BB962C8B-B14F-4D97-AF65-F5344CB8AC3E}">
        <p14:creationId xmlns:p14="http://schemas.microsoft.com/office/powerpoint/2010/main" val="2436073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027D7-FD64-41C9-B5AB-C385B0FB49FE}" type="slidenum">
              <a:rPr lang="en-US" smtClean="0"/>
              <a:t>16</a:t>
            </a:fld>
            <a:endParaRPr lang="en-US"/>
          </a:p>
        </p:txBody>
      </p:sp>
    </p:spTree>
    <p:extLst>
      <p:ext uri="{BB962C8B-B14F-4D97-AF65-F5344CB8AC3E}">
        <p14:creationId xmlns:p14="http://schemas.microsoft.com/office/powerpoint/2010/main" val="221017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Visualize</a:t>
            </a:r>
          </a:p>
        </p:txBody>
      </p:sp>
      <p:sp>
        <p:nvSpPr>
          <p:cNvPr id="4" name="Slide Number Placeholder 3"/>
          <p:cNvSpPr>
            <a:spLocks noGrp="1"/>
          </p:cNvSpPr>
          <p:nvPr>
            <p:ph type="sldNum" sz="quarter" idx="5"/>
          </p:nvPr>
        </p:nvSpPr>
        <p:spPr/>
        <p:txBody>
          <a:bodyPr/>
          <a:lstStyle/>
          <a:p>
            <a:fld id="{7EF027D7-FD64-41C9-B5AB-C385B0FB49FE}" type="slidenum">
              <a:rPr lang="en-US" smtClean="0"/>
              <a:t>17</a:t>
            </a:fld>
            <a:endParaRPr lang="en-US"/>
          </a:p>
        </p:txBody>
      </p:sp>
    </p:spTree>
    <p:extLst>
      <p:ext uri="{BB962C8B-B14F-4D97-AF65-F5344CB8AC3E}">
        <p14:creationId xmlns:p14="http://schemas.microsoft.com/office/powerpoint/2010/main" val="601438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Visualize</a:t>
            </a:r>
          </a:p>
        </p:txBody>
      </p:sp>
      <p:sp>
        <p:nvSpPr>
          <p:cNvPr id="4" name="Slide Number Placeholder 3"/>
          <p:cNvSpPr>
            <a:spLocks noGrp="1"/>
          </p:cNvSpPr>
          <p:nvPr>
            <p:ph type="sldNum" sz="quarter" idx="5"/>
          </p:nvPr>
        </p:nvSpPr>
        <p:spPr/>
        <p:txBody>
          <a:bodyPr/>
          <a:lstStyle/>
          <a:p>
            <a:fld id="{7EF027D7-FD64-41C9-B5AB-C385B0FB49FE}" type="slidenum">
              <a:rPr lang="en-US" smtClean="0"/>
              <a:t>19</a:t>
            </a:fld>
            <a:endParaRPr lang="en-US"/>
          </a:p>
        </p:txBody>
      </p:sp>
    </p:spTree>
    <p:extLst>
      <p:ext uri="{BB962C8B-B14F-4D97-AF65-F5344CB8AC3E}">
        <p14:creationId xmlns:p14="http://schemas.microsoft.com/office/powerpoint/2010/main" val="2401433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between </a:t>
            </a:r>
            <a:r>
              <a:rPr lang="en-US"/>
              <a:t>each consecutive ticks</a:t>
            </a:r>
            <a:endParaRPr lang="en-US" dirty="0"/>
          </a:p>
        </p:txBody>
      </p:sp>
      <p:sp>
        <p:nvSpPr>
          <p:cNvPr id="4" name="Slide Number Placeholder 3"/>
          <p:cNvSpPr>
            <a:spLocks noGrp="1"/>
          </p:cNvSpPr>
          <p:nvPr>
            <p:ph type="sldNum" sz="quarter" idx="5"/>
          </p:nvPr>
        </p:nvSpPr>
        <p:spPr/>
        <p:txBody>
          <a:bodyPr/>
          <a:lstStyle/>
          <a:p>
            <a:fld id="{7EF027D7-FD64-41C9-B5AB-C385B0FB49FE}" type="slidenum">
              <a:rPr lang="en-US" smtClean="0"/>
              <a:t>20</a:t>
            </a:fld>
            <a:endParaRPr lang="en-US"/>
          </a:p>
        </p:txBody>
      </p:sp>
    </p:spTree>
    <p:extLst>
      <p:ext uri="{BB962C8B-B14F-4D97-AF65-F5344CB8AC3E}">
        <p14:creationId xmlns:p14="http://schemas.microsoft.com/office/powerpoint/2010/main" val="3950279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 allows us to get exact uniform distribution even though switches don’t know the path length</a:t>
            </a:r>
          </a:p>
          <a:p>
            <a:r>
              <a:rPr lang="en-US" dirty="0"/>
              <a:t>Static case is a generalization</a:t>
            </a:r>
          </a:p>
        </p:txBody>
      </p:sp>
      <p:sp>
        <p:nvSpPr>
          <p:cNvPr id="4" name="Slide Number Placeholder 3"/>
          <p:cNvSpPr>
            <a:spLocks noGrp="1"/>
          </p:cNvSpPr>
          <p:nvPr>
            <p:ph type="sldNum" sz="quarter" idx="5"/>
          </p:nvPr>
        </p:nvSpPr>
        <p:spPr/>
        <p:txBody>
          <a:bodyPr/>
          <a:lstStyle/>
          <a:p>
            <a:fld id="{7EF027D7-FD64-41C9-B5AB-C385B0FB49FE}" type="slidenum">
              <a:rPr lang="en-US" smtClean="0"/>
              <a:t>21</a:t>
            </a:fld>
            <a:endParaRPr lang="en-US"/>
          </a:p>
        </p:txBody>
      </p:sp>
    </p:spTree>
    <p:extLst>
      <p:ext uri="{BB962C8B-B14F-4D97-AF65-F5344CB8AC3E}">
        <p14:creationId xmlns:p14="http://schemas.microsoft.com/office/powerpoint/2010/main" val="625658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programmable switches and </a:t>
            </a:r>
            <a:r>
              <a:rPr lang="en-US" dirty="0" err="1"/>
              <a:t>smartnics</a:t>
            </a:r>
            <a:r>
              <a:rPr lang="en-US" dirty="0"/>
              <a:t> from many different vendors, </a:t>
            </a:r>
          </a:p>
        </p:txBody>
      </p:sp>
      <p:sp>
        <p:nvSpPr>
          <p:cNvPr id="4" name="Slide Number Placeholder 3"/>
          <p:cNvSpPr>
            <a:spLocks noGrp="1"/>
          </p:cNvSpPr>
          <p:nvPr>
            <p:ph type="sldNum" sz="quarter" idx="5"/>
          </p:nvPr>
        </p:nvSpPr>
        <p:spPr/>
        <p:txBody>
          <a:bodyPr/>
          <a:lstStyle/>
          <a:p>
            <a:fld id="{7EF027D7-FD64-41C9-B5AB-C385B0FB49FE}" type="slidenum">
              <a:rPr lang="en-US" smtClean="0"/>
              <a:t>2</a:t>
            </a:fld>
            <a:endParaRPr lang="en-US"/>
          </a:p>
        </p:txBody>
      </p:sp>
    </p:spTree>
    <p:extLst>
      <p:ext uri="{BB962C8B-B14F-4D97-AF65-F5344CB8AC3E}">
        <p14:creationId xmlns:p14="http://schemas.microsoft.com/office/powerpoint/2010/main" val="19852774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topologies, we may do better</a:t>
            </a:r>
          </a:p>
        </p:txBody>
      </p:sp>
      <p:sp>
        <p:nvSpPr>
          <p:cNvPr id="4" name="Slide Number Placeholder 3"/>
          <p:cNvSpPr>
            <a:spLocks noGrp="1"/>
          </p:cNvSpPr>
          <p:nvPr>
            <p:ph type="sldNum" sz="quarter" idx="5"/>
          </p:nvPr>
        </p:nvSpPr>
        <p:spPr/>
        <p:txBody>
          <a:bodyPr/>
          <a:lstStyle/>
          <a:p>
            <a:fld id="{7EF027D7-FD64-41C9-B5AB-C385B0FB49FE}" type="slidenum">
              <a:rPr lang="en-US" smtClean="0"/>
              <a:t>22</a:t>
            </a:fld>
            <a:endParaRPr lang="en-US"/>
          </a:p>
        </p:txBody>
      </p:sp>
    </p:spTree>
    <p:extLst>
      <p:ext uri="{BB962C8B-B14F-4D97-AF65-F5344CB8AC3E}">
        <p14:creationId xmlns:p14="http://schemas.microsoft.com/office/powerpoint/2010/main" val="4178109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027D7-FD64-41C9-B5AB-C385B0FB49FE}" type="slidenum">
              <a:rPr lang="en-US" smtClean="0"/>
              <a:t>23</a:t>
            </a:fld>
            <a:endParaRPr lang="en-US"/>
          </a:p>
        </p:txBody>
      </p:sp>
    </p:spTree>
    <p:extLst>
      <p:ext uri="{BB962C8B-B14F-4D97-AF65-F5344CB8AC3E}">
        <p14:creationId xmlns:p14="http://schemas.microsoft.com/office/powerpoint/2010/main" val="180157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027D7-FD64-41C9-B5AB-C385B0FB49FE}" type="slidenum">
              <a:rPr lang="en-US" smtClean="0"/>
              <a:t>24</a:t>
            </a:fld>
            <a:endParaRPr lang="en-US"/>
          </a:p>
        </p:txBody>
      </p:sp>
    </p:spTree>
    <p:extLst>
      <p:ext uri="{BB962C8B-B14F-4D97-AF65-F5344CB8AC3E}">
        <p14:creationId xmlns:p14="http://schemas.microsoft.com/office/powerpoint/2010/main" val="4130582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ID can be 5-tuple / IPID  / TCP seq / etc.</a:t>
            </a:r>
          </a:p>
        </p:txBody>
      </p:sp>
      <p:sp>
        <p:nvSpPr>
          <p:cNvPr id="4" name="Slide Number Placeholder 3"/>
          <p:cNvSpPr>
            <a:spLocks noGrp="1"/>
          </p:cNvSpPr>
          <p:nvPr>
            <p:ph type="sldNum" sz="quarter" idx="5"/>
          </p:nvPr>
        </p:nvSpPr>
        <p:spPr/>
        <p:txBody>
          <a:bodyPr/>
          <a:lstStyle/>
          <a:p>
            <a:fld id="{7EF027D7-FD64-41C9-B5AB-C385B0FB49FE}" type="slidenum">
              <a:rPr lang="en-US" smtClean="0"/>
              <a:t>25</a:t>
            </a:fld>
            <a:endParaRPr lang="en-US"/>
          </a:p>
        </p:txBody>
      </p:sp>
    </p:spTree>
    <p:extLst>
      <p:ext uri="{BB962C8B-B14F-4D97-AF65-F5344CB8AC3E}">
        <p14:creationId xmlns:p14="http://schemas.microsoft.com/office/powerpoint/2010/main" val="3129988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027D7-FD64-41C9-B5AB-C385B0FB49FE}" type="slidenum">
              <a:rPr lang="en-US" smtClean="0"/>
              <a:t>26</a:t>
            </a:fld>
            <a:endParaRPr lang="en-US"/>
          </a:p>
        </p:txBody>
      </p:sp>
    </p:spTree>
    <p:extLst>
      <p:ext uri="{BB962C8B-B14F-4D97-AF65-F5344CB8AC3E}">
        <p14:creationId xmlns:p14="http://schemas.microsoft.com/office/powerpoint/2010/main" val="3889497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 results slide</a:t>
            </a:r>
          </a:p>
        </p:txBody>
      </p:sp>
      <p:sp>
        <p:nvSpPr>
          <p:cNvPr id="4" name="Slide Number Placeholder 3"/>
          <p:cNvSpPr>
            <a:spLocks noGrp="1"/>
          </p:cNvSpPr>
          <p:nvPr>
            <p:ph type="sldNum" sz="quarter" idx="5"/>
          </p:nvPr>
        </p:nvSpPr>
        <p:spPr/>
        <p:txBody>
          <a:bodyPr/>
          <a:lstStyle/>
          <a:p>
            <a:fld id="{7EF027D7-FD64-41C9-B5AB-C385B0FB49FE}" type="slidenum">
              <a:rPr lang="en-US" smtClean="0"/>
              <a:t>27</a:t>
            </a:fld>
            <a:endParaRPr lang="en-US"/>
          </a:p>
        </p:txBody>
      </p:sp>
    </p:spTree>
    <p:extLst>
      <p:ext uri="{BB962C8B-B14F-4D97-AF65-F5344CB8AC3E}">
        <p14:creationId xmlns:p14="http://schemas.microsoft.com/office/powerpoint/2010/main" val="1617377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F027D7-FD64-41C9-B5AB-C385B0FB49FE}" type="slidenum">
              <a:rPr lang="en-US" smtClean="0"/>
              <a:t>28</a:t>
            </a:fld>
            <a:endParaRPr lang="en-US"/>
          </a:p>
        </p:txBody>
      </p:sp>
    </p:spTree>
    <p:extLst>
      <p:ext uri="{BB962C8B-B14F-4D97-AF65-F5344CB8AC3E}">
        <p14:creationId xmlns:p14="http://schemas.microsoft.com/office/powerpoint/2010/main" val="2753689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is not just an academic game, we now have </a:t>
            </a:r>
            <a:r>
              <a:rPr lang="en-US" dirty="0" err="1"/>
              <a:t>smartnics</a:t>
            </a:r>
            <a:r>
              <a:rPr lang="en-US" dirty="0"/>
              <a:t> deployed in the public cloud</a:t>
            </a:r>
          </a:p>
        </p:txBody>
      </p:sp>
      <p:sp>
        <p:nvSpPr>
          <p:cNvPr id="4" name="Slide Number Placeholder 3"/>
          <p:cNvSpPr>
            <a:spLocks noGrp="1"/>
          </p:cNvSpPr>
          <p:nvPr>
            <p:ph type="sldNum" sz="quarter" idx="5"/>
          </p:nvPr>
        </p:nvSpPr>
        <p:spPr/>
        <p:txBody>
          <a:bodyPr/>
          <a:lstStyle/>
          <a:p>
            <a:pPr>
              <a:defRPr/>
            </a:pPr>
            <a:fld id="{FA156DEE-772D-0247-99CF-F478FD19648E}" type="slidenum">
              <a:rPr lang="en-US" altLang="en-US" smtClean="0"/>
              <a:pPr>
                <a:defRPr/>
              </a:pPr>
              <a:t>3</a:t>
            </a:fld>
            <a:endParaRPr lang="en-US" altLang="en-US"/>
          </a:p>
        </p:txBody>
      </p:sp>
    </p:spTree>
    <p:extLst>
      <p:ext uri="{BB962C8B-B14F-4D97-AF65-F5344CB8AC3E}">
        <p14:creationId xmlns:p14="http://schemas.microsoft.com/office/powerpoint/2010/main" val="1456637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 one of the selling point for these switches is the new and exciting telemetry capabilities.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 telemetry is about knowing my network status.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For example, we want to know if there’s a queue buildup somewhere that is causing congestion, if all routes agree with the policy (e.g., we may want all flows to go through a firewall), and we can even use telemetry to know whether a flow can safely increase its sending rate without causing congestion at any point.</a:t>
            </a:r>
          </a:p>
        </p:txBody>
      </p:sp>
      <p:sp>
        <p:nvSpPr>
          <p:cNvPr id="4" name="Slide Number Placeholder 3"/>
          <p:cNvSpPr>
            <a:spLocks noGrp="1"/>
          </p:cNvSpPr>
          <p:nvPr>
            <p:ph type="sldNum" sz="quarter" idx="10"/>
          </p:nvPr>
        </p:nvSpPr>
        <p:spPr/>
        <p:txBody>
          <a:bodyPr/>
          <a:lstStyle/>
          <a:p>
            <a:fld id="{371051C5-6803-4EE5-B5D0-E0D616DBC5F5}" type="slidenum">
              <a:rPr lang="en-US" smtClean="0"/>
              <a:pPr/>
              <a:t>4</a:t>
            </a:fld>
            <a:endParaRPr lang="en-US"/>
          </a:p>
        </p:txBody>
      </p:sp>
    </p:spTree>
    <p:extLst>
      <p:ext uri="{BB962C8B-B14F-4D97-AF65-F5344CB8AC3E}">
        <p14:creationId xmlns:p14="http://schemas.microsoft.com/office/powerpoint/2010/main" val="399162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that end, we have the INT, or In-band Network Telemetry, protocol.</a:t>
            </a:r>
          </a:p>
          <a:p>
            <a:r>
              <a:rPr lang="en-US" dirty="0"/>
              <a:t>The idea is conceptually simple. If we want to collect date from the network, we can just add it to data packets.</a:t>
            </a:r>
          </a:p>
          <a:p>
            <a:r>
              <a:rPr lang="en-US" dirty="0"/>
              <a:t>For example, say that we want to discover the path taken by a flow, i.e., collect the switch IDs along the path.</a:t>
            </a:r>
          </a:p>
          <a:p>
            <a:r>
              <a:rPr lang="en-US" dirty="0"/>
              <a:t>In this case, the first participating hop (which can be either the end host or an ingress switch), which is also called the INT source, adds a new INT header that tells all switches along the path which information we are collecting (i.e., the switch ID). It then adds its own ID, and send the packet to the next hop.</a:t>
            </a:r>
          </a:p>
        </p:txBody>
      </p:sp>
      <p:sp>
        <p:nvSpPr>
          <p:cNvPr id="4" name="Slide Number Placeholder 3"/>
          <p:cNvSpPr>
            <a:spLocks noGrp="1"/>
          </p:cNvSpPr>
          <p:nvPr>
            <p:ph type="sldNum" sz="quarter" idx="5"/>
          </p:nvPr>
        </p:nvSpPr>
        <p:spPr/>
        <p:txBody>
          <a:bodyPr/>
          <a:lstStyle/>
          <a:p>
            <a:fld id="{7EF027D7-FD64-41C9-B5AB-C385B0FB49FE}" type="slidenum">
              <a:rPr lang="en-US" smtClean="0"/>
              <a:t>5</a:t>
            </a:fld>
            <a:endParaRPr lang="en-US"/>
          </a:p>
        </p:txBody>
      </p:sp>
    </p:spTree>
    <p:extLst>
      <p:ext uri="{BB962C8B-B14F-4D97-AF65-F5344CB8AC3E}">
        <p14:creationId xmlns:p14="http://schemas.microsoft.com/office/powerpoint/2010/main" val="3811940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hop reads the INT header, figures out we are collecting switch IDs, adds its own and forwards the packet.</a:t>
            </a:r>
          </a:p>
        </p:txBody>
      </p:sp>
      <p:sp>
        <p:nvSpPr>
          <p:cNvPr id="4" name="Slide Number Placeholder 3"/>
          <p:cNvSpPr>
            <a:spLocks noGrp="1"/>
          </p:cNvSpPr>
          <p:nvPr>
            <p:ph type="sldNum" sz="quarter" idx="5"/>
          </p:nvPr>
        </p:nvSpPr>
        <p:spPr/>
        <p:txBody>
          <a:bodyPr/>
          <a:lstStyle/>
          <a:p>
            <a:fld id="{7EF027D7-FD64-41C9-B5AB-C385B0FB49FE}" type="slidenum">
              <a:rPr lang="en-US" smtClean="0"/>
              <a:t>7</a:t>
            </a:fld>
            <a:endParaRPr lang="en-US"/>
          </a:p>
        </p:txBody>
      </p:sp>
    </p:spTree>
    <p:extLst>
      <p:ext uri="{BB962C8B-B14F-4D97-AF65-F5344CB8AC3E}">
        <p14:creationId xmlns:p14="http://schemas.microsoft.com/office/powerpoint/2010/main" val="491579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1051C5-6803-4EE5-B5D0-E0D616DBC5F5}" type="slidenum">
              <a:rPr lang="en-US" smtClean="0"/>
              <a:pPr/>
              <a:t>8</a:t>
            </a:fld>
            <a:endParaRPr lang="en-US"/>
          </a:p>
        </p:txBody>
      </p:sp>
    </p:spTree>
    <p:extLst>
      <p:ext uri="{BB962C8B-B14F-4D97-AF65-F5344CB8AC3E}">
        <p14:creationId xmlns:p14="http://schemas.microsoft.com/office/powerpoint/2010/main" val="28797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1051C5-6803-4EE5-B5D0-E0D616DBC5F5}" type="slidenum">
              <a:rPr lang="en-US" smtClean="0"/>
              <a:pPr/>
              <a:t>9</a:t>
            </a:fld>
            <a:endParaRPr lang="en-US"/>
          </a:p>
        </p:txBody>
      </p:sp>
    </p:spTree>
    <p:extLst>
      <p:ext uri="{BB962C8B-B14F-4D97-AF65-F5344CB8AC3E}">
        <p14:creationId xmlns:p14="http://schemas.microsoft.com/office/powerpoint/2010/main" val="619701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71051C5-6803-4EE5-B5D0-E0D616DBC5F5}" type="slidenum">
              <a:rPr lang="en-US" smtClean="0"/>
              <a:pPr/>
              <a:t>10</a:t>
            </a:fld>
            <a:endParaRPr lang="en-US"/>
          </a:p>
        </p:txBody>
      </p:sp>
    </p:spTree>
    <p:extLst>
      <p:ext uri="{BB962C8B-B14F-4D97-AF65-F5344CB8AC3E}">
        <p14:creationId xmlns:p14="http://schemas.microsoft.com/office/powerpoint/2010/main" val="3394374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emf"/><Relationship Id="rId1" Type="http://schemas.openxmlformats.org/officeDocument/2006/relationships/slideMaster" Target="../slideMasters/slideMaster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Universal">
    <p:spTree>
      <p:nvGrpSpPr>
        <p:cNvPr id="1" name=""/>
        <p:cNvGrpSpPr/>
        <p:nvPr/>
      </p:nvGrpSpPr>
      <p:grpSpPr>
        <a:xfrm>
          <a:off x="0" y="0"/>
          <a:ext cx="0" cy="0"/>
          <a:chOff x="0" y="0"/>
          <a:chExt cx="0" cy="0"/>
        </a:xfrm>
      </p:grpSpPr>
      <p:sp>
        <p:nvSpPr>
          <p:cNvPr id="5" name="Rectangle 4"/>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4"/>
            <a:ext cx="9144000" cy="331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Placeholder 5" descr="shutterstock_76938916.jpg"/>
          <p:cNvPicPr>
            <a:picLocks noChangeAspect="1"/>
          </p:cNvPicPr>
          <p:nvPr/>
        </p:nvPicPr>
        <p:blipFill>
          <a:blip r:embed="rId3">
            <a:extLst>
              <a:ext uri="{28A0092B-C50C-407E-A947-70E740481C1C}">
                <a14:useLocalDpi xmlns:a14="http://schemas.microsoft.com/office/drawing/2010/main" val="0"/>
              </a:ext>
            </a:extLst>
          </a:blip>
          <a:srcRect l="38359" t="18909" r="17081"/>
          <a:stretch>
            <a:fillRect/>
          </a:stretch>
        </p:blipFill>
        <p:spPr bwMode="auto">
          <a:xfrm>
            <a:off x="6858000" y="0"/>
            <a:ext cx="2286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10" descr="shutterstock_10708528.jpg"/>
          <p:cNvPicPr>
            <a:picLocks noChangeAspect="1"/>
          </p:cNvPicPr>
          <p:nvPr/>
        </p:nvPicPr>
        <p:blipFill>
          <a:blip r:embed="rId4">
            <a:extLst>
              <a:ext uri="{28A0092B-C50C-407E-A947-70E740481C1C}">
                <a14:useLocalDpi xmlns:a14="http://schemas.microsoft.com/office/drawing/2010/main" val="0"/>
              </a:ext>
            </a:extLst>
          </a:blip>
          <a:srcRect l="23894" r="23894"/>
          <a:stretch>
            <a:fillRect/>
          </a:stretch>
        </p:blipFill>
        <p:spPr bwMode="auto">
          <a:xfrm>
            <a:off x="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12" descr="shutterstock_12020635.jpg"/>
          <p:cNvPicPr>
            <a:picLocks noChangeAspect="1"/>
          </p:cNvPicPr>
          <p:nvPr/>
        </p:nvPicPr>
        <p:blipFill>
          <a:blip r:embed="rId5">
            <a:extLst>
              <a:ext uri="{28A0092B-C50C-407E-A947-70E740481C1C}">
                <a14:useLocalDpi xmlns:a14="http://schemas.microsoft.com/office/drawing/2010/main" val="0"/>
              </a:ext>
            </a:extLst>
          </a:blip>
          <a:srcRect l="28607" t="7475" r="33949" b="23048"/>
          <a:stretch>
            <a:fillRect/>
          </a:stretch>
        </p:blipFill>
        <p:spPr bwMode="auto">
          <a:xfrm>
            <a:off x="2286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Placeholder 8" descr="shutterstock_58382266.jpg"/>
          <p:cNvPicPr>
            <a:picLocks noChangeAspect="1"/>
          </p:cNvPicPr>
          <p:nvPr/>
        </p:nvPicPr>
        <p:blipFill>
          <a:blip r:embed="rId6">
            <a:extLst>
              <a:ext uri="{28A0092B-C50C-407E-A947-70E740481C1C}">
                <a14:useLocalDpi xmlns:a14="http://schemas.microsoft.com/office/drawing/2010/main" val="0"/>
              </a:ext>
            </a:extLst>
          </a:blip>
          <a:srcRect l="21448" r="21448"/>
          <a:stretch>
            <a:fillRect/>
          </a:stretch>
        </p:blipFill>
        <p:spPr bwMode="auto">
          <a:xfrm>
            <a:off x="4572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4"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2"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5" name="Slide Number Placeholder 2"/>
          <p:cNvSpPr>
            <a:spLocks noGrp="1"/>
          </p:cNvSpPr>
          <p:nvPr>
            <p:ph type="sldNum" sz="quarter" idx="15"/>
          </p:nvPr>
        </p:nvSpPr>
        <p:spPr>
          <a:xfrm>
            <a:off x="444500" y="6478750"/>
            <a:ext cx="358775" cy="365125"/>
          </a:xfrm>
          <a:prstGeom prst="rect">
            <a:avLst/>
          </a:prstGeom>
        </p:spPr>
        <p:txBody>
          <a:bodyPr/>
          <a:lstStyle>
            <a:lvl1pPr>
              <a:defRPr/>
            </a:lvl1pPr>
          </a:lstStyle>
          <a:p>
            <a:pPr>
              <a:defRPr/>
            </a:pPr>
            <a:fld id="{FE028329-6992-FA46-A379-1289CD59B600}" type="slidenum">
              <a:rPr lang="en-US"/>
              <a:pPr>
                <a:defRPr/>
              </a:pPr>
              <a:t>‹#›</a:t>
            </a:fld>
            <a:endParaRPr lang="en-US" dirty="0"/>
          </a:p>
        </p:txBody>
      </p:sp>
      <p:sp>
        <p:nvSpPr>
          <p:cNvPr id="2" name="Rectangle 1"/>
          <p:cNvSpPr/>
          <p:nvPr userDrawn="1"/>
        </p:nvSpPr>
        <p:spPr>
          <a:xfrm>
            <a:off x="7094034" y="6177656"/>
            <a:ext cx="906966" cy="6662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27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ntent ">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374826" y="1644650"/>
            <a:ext cx="4035425"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4"/>
          </p:nvPr>
        </p:nvSpPr>
        <p:spPr>
          <a:xfrm>
            <a:off x="4738864" y="1636663"/>
            <a:ext cx="3952702"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6"/>
          <p:cNvSpPr>
            <a:spLocks noGrp="1"/>
          </p:cNvSpPr>
          <p:nvPr>
            <p:ph type="title"/>
          </p:nvPr>
        </p:nvSpPr>
        <p:spPr>
          <a:xfrm>
            <a:off x="365760" y="135133"/>
            <a:ext cx="8325805" cy="1076030"/>
          </a:xfrm>
        </p:spPr>
        <p:txBody>
          <a:bodyPr/>
          <a:lstStyle/>
          <a:p>
            <a:r>
              <a:rPr lang="en-US"/>
              <a:t>Click to edit Master title style</a:t>
            </a:r>
          </a:p>
        </p:txBody>
      </p:sp>
      <p:sp>
        <p:nvSpPr>
          <p:cNvPr id="6" name="Slide Number Placeholder 1"/>
          <p:cNvSpPr>
            <a:spLocks noGrp="1"/>
          </p:cNvSpPr>
          <p:nvPr>
            <p:ph type="sldNum" sz="quarter" idx="25"/>
          </p:nvPr>
        </p:nvSpPr>
        <p:spPr>
          <a:xfrm>
            <a:off x="444500" y="6478750"/>
            <a:ext cx="358775" cy="365125"/>
          </a:xfrm>
          <a:prstGeom prst="rect">
            <a:avLst/>
          </a:prstGeom>
        </p:spPr>
        <p:txBody>
          <a:bodyPr/>
          <a:lstStyle>
            <a:lvl1pPr>
              <a:defRPr/>
            </a:lvl1pPr>
          </a:lstStyle>
          <a:p>
            <a:pPr>
              <a:defRPr/>
            </a:pPr>
            <a:fld id="{CD55D826-9EFD-B845-88AF-28493E7197A8}" type="slidenum">
              <a:rPr lang="en-US"/>
              <a:pPr>
                <a:defRPr/>
              </a:pPr>
              <a:t>‹#›</a:t>
            </a:fld>
            <a:endParaRPr lang="en-US" dirty="0"/>
          </a:p>
        </p:txBody>
      </p:sp>
      <p:sp>
        <p:nvSpPr>
          <p:cNvPr id="7" name="Date Placeholder 2"/>
          <p:cNvSpPr>
            <a:spLocks noGrp="1"/>
          </p:cNvSpPr>
          <p:nvPr>
            <p:ph type="dt" sz="half" idx="26"/>
          </p:nvPr>
        </p:nvSpPr>
        <p:spPr>
          <a:xfrm>
            <a:off x="865188" y="6478750"/>
            <a:ext cx="1643062" cy="365125"/>
          </a:xfrm>
          <a:prstGeom prst="rect">
            <a:avLst/>
          </a:prstGeom>
        </p:spPr>
        <p:txBody>
          <a:bodyPr/>
          <a:lstStyle>
            <a:lvl1pPr>
              <a:defRPr/>
            </a:lvl1pPr>
          </a:lstStyle>
          <a:p>
            <a:pPr>
              <a:defRPr/>
            </a:pPr>
            <a:fld id="{6EE16348-E5AC-46A1-BB2B-A3827895E8D0}" type="datetime1">
              <a:rPr lang="en-US" smtClean="0"/>
              <a:t>8/4/2020</a:t>
            </a:fld>
            <a:endParaRPr lang="en-US" dirty="0"/>
          </a:p>
        </p:txBody>
      </p:sp>
    </p:spTree>
    <p:extLst>
      <p:ext uri="{BB962C8B-B14F-4D97-AF65-F5344CB8AC3E}">
        <p14:creationId xmlns:p14="http://schemas.microsoft.com/office/powerpoint/2010/main" val="2536135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366889" y="1645920"/>
            <a:ext cx="4035247" cy="789828"/>
          </a:xfrm>
          <a:prstGeom prst="rect">
            <a:avLst/>
          </a:prstGeom>
        </p:spPr>
        <p:txBody>
          <a:bodyPr anchor="b">
            <a:noAutofit/>
          </a:bodyPr>
          <a:lstStyle>
            <a:lvl1pPr marL="0" indent="0" algn="ctr">
              <a:lnSpc>
                <a:spcPts val="3000"/>
              </a:lnSpc>
              <a:spcBef>
                <a:spcPts val="0"/>
              </a:spcBef>
              <a:buNone/>
              <a:defRPr sz="2600" b="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Text Placeholder 2"/>
          <p:cNvSpPr>
            <a:spLocks noGrp="1"/>
          </p:cNvSpPr>
          <p:nvPr>
            <p:ph type="body" idx="17"/>
          </p:nvPr>
        </p:nvSpPr>
        <p:spPr>
          <a:xfrm>
            <a:off x="4703762" y="1645920"/>
            <a:ext cx="3987803" cy="789828"/>
          </a:xfrm>
          <a:prstGeom prst="rect">
            <a:avLst/>
          </a:prstGeom>
        </p:spPr>
        <p:txBody>
          <a:bodyPr anchor="b">
            <a:noAutofit/>
          </a:bodyPr>
          <a:lstStyle>
            <a:lvl1pPr marL="0" indent="0" algn="ctr">
              <a:lnSpc>
                <a:spcPts val="3000"/>
              </a:lnSpc>
              <a:spcBef>
                <a:spcPts val="0"/>
              </a:spcBef>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4"/>
          <p:cNvSpPr>
            <a:spLocks noGrp="1"/>
          </p:cNvSpPr>
          <p:nvPr>
            <p:ph sz="quarter" idx="24"/>
          </p:nvPr>
        </p:nvSpPr>
        <p:spPr>
          <a:xfrm>
            <a:off x="357187" y="2659063"/>
            <a:ext cx="4044950"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25"/>
          </p:nvPr>
        </p:nvSpPr>
        <p:spPr>
          <a:xfrm>
            <a:off x="4703762" y="2659063"/>
            <a:ext cx="3987803" cy="3352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6"/>
          <p:cNvSpPr>
            <a:spLocks noGrp="1"/>
          </p:cNvSpPr>
          <p:nvPr>
            <p:ph type="title"/>
          </p:nvPr>
        </p:nvSpPr>
        <p:spPr>
          <a:xfrm>
            <a:off x="365760" y="135133"/>
            <a:ext cx="8325805" cy="1076030"/>
          </a:xfrm>
        </p:spPr>
        <p:txBody>
          <a:bodyPr/>
          <a:lstStyle/>
          <a:p>
            <a:r>
              <a:rPr lang="en-US"/>
              <a:t>Click to edit Master title style</a:t>
            </a:r>
          </a:p>
        </p:txBody>
      </p:sp>
      <p:sp>
        <p:nvSpPr>
          <p:cNvPr id="7" name="Slide Number Placeholder 1"/>
          <p:cNvSpPr>
            <a:spLocks noGrp="1"/>
          </p:cNvSpPr>
          <p:nvPr>
            <p:ph type="sldNum" sz="quarter" idx="26"/>
          </p:nvPr>
        </p:nvSpPr>
        <p:spPr>
          <a:xfrm>
            <a:off x="444500" y="6478750"/>
            <a:ext cx="358775" cy="365125"/>
          </a:xfrm>
          <a:prstGeom prst="rect">
            <a:avLst/>
          </a:prstGeom>
        </p:spPr>
        <p:txBody>
          <a:bodyPr/>
          <a:lstStyle>
            <a:lvl1pPr>
              <a:defRPr/>
            </a:lvl1pPr>
          </a:lstStyle>
          <a:p>
            <a:pPr>
              <a:defRPr/>
            </a:pPr>
            <a:fld id="{C2B22407-7B97-E24F-876C-E7B4FC2B51F5}" type="slidenum">
              <a:rPr lang="en-US"/>
              <a:pPr>
                <a:defRPr/>
              </a:pPr>
              <a:t>‹#›</a:t>
            </a:fld>
            <a:endParaRPr lang="en-US" dirty="0"/>
          </a:p>
        </p:txBody>
      </p:sp>
      <p:sp>
        <p:nvSpPr>
          <p:cNvPr id="9" name="Date Placeholder 2"/>
          <p:cNvSpPr>
            <a:spLocks noGrp="1"/>
          </p:cNvSpPr>
          <p:nvPr>
            <p:ph type="dt" sz="half" idx="27"/>
          </p:nvPr>
        </p:nvSpPr>
        <p:spPr>
          <a:xfrm>
            <a:off x="865188" y="6478750"/>
            <a:ext cx="1643062" cy="365125"/>
          </a:xfrm>
          <a:prstGeom prst="rect">
            <a:avLst/>
          </a:prstGeom>
        </p:spPr>
        <p:txBody>
          <a:bodyPr/>
          <a:lstStyle>
            <a:lvl1pPr>
              <a:defRPr/>
            </a:lvl1pPr>
          </a:lstStyle>
          <a:p>
            <a:pPr>
              <a:defRPr/>
            </a:pPr>
            <a:fld id="{3A116C20-5A1C-4D41-9076-05BD6558FF43}" type="datetime1">
              <a:rPr lang="en-US" smtClean="0"/>
              <a:t>8/4/2020</a:t>
            </a:fld>
            <a:endParaRPr lang="en-US" dirty="0"/>
          </a:p>
        </p:txBody>
      </p:sp>
    </p:spTree>
    <p:extLst>
      <p:ext uri="{BB962C8B-B14F-4D97-AF65-F5344CB8AC3E}">
        <p14:creationId xmlns:p14="http://schemas.microsoft.com/office/powerpoint/2010/main" val="35171261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1 Content">
    <p:spTree>
      <p:nvGrpSpPr>
        <p:cNvPr id="1" name=""/>
        <p:cNvGrpSpPr/>
        <p:nvPr/>
      </p:nvGrpSpPr>
      <p:grpSpPr>
        <a:xfrm>
          <a:off x="0" y="0"/>
          <a:ext cx="0" cy="0"/>
          <a:chOff x="0" y="0"/>
          <a:chExt cx="0" cy="0"/>
        </a:xfrm>
      </p:grpSpPr>
      <p:sp>
        <p:nvSpPr>
          <p:cNvPr id="5" name="Content Placeholder 4"/>
          <p:cNvSpPr>
            <a:spLocks noGrp="1"/>
          </p:cNvSpPr>
          <p:nvPr>
            <p:ph sz="quarter" idx="21"/>
          </p:nvPr>
        </p:nvSpPr>
        <p:spPr>
          <a:xfrm>
            <a:off x="4678538" y="1644650"/>
            <a:ext cx="4035425"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6"/>
          <p:cNvSpPr>
            <a:spLocks noGrp="1"/>
          </p:cNvSpPr>
          <p:nvPr>
            <p:ph type="title"/>
          </p:nvPr>
        </p:nvSpPr>
        <p:spPr>
          <a:xfrm>
            <a:off x="365760" y="135133"/>
            <a:ext cx="8325805" cy="1076030"/>
          </a:xfrm>
        </p:spPr>
        <p:txBody>
          <a:bodyPr/>
          <a:lstStyle/>
          <a:p>
            <a:r>
              <a:rPr lang="en-US"/>
              <a:t>Click to edit Master title style</a:t>
            </a:r>
          </a:p>
        </p:txBody>
      </p:sp>
      <p:sp>
        <p:nvSpPr>
          <p:cNvPr id="11" name="Picture Placeholder 10"/>
          <p:cNvSpPr>
            <a:spLocks noGrp="1"/>
          </p:cNvSpPr>
          <p:nvPr>
            <p:ph type="pic" sz="quarter" idx="22"/>
          </p:nvPr>
        </p:nvSpPr>
        <p:spPr>
          <a:xfrm>
            <a:off x="365125" y="1644650"/>
            <a:ext cx="3997325" cy="4367213"/>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a:t>Drag picture to placeholder or click icon to add</a:t>
            </a:r>
            <a:endParaRPr lang="en-US" noProof="0" dirty="0"/>
          </a:p>
        </p:txBody>
      </p:sp>
      <p:sp>
        <p:nvSpPr>
          <p:cNvPr id="6" name="Slide Number Placeholder 1"/>
          <p:cNvSpPr>
            <a:spLocks noGrp="1"/>
          </p:cNvSpPr>
          <p:nvPr>
            <p:ph type="sldNum" sz="quarter" idx="23"/>
          </p:nvPr>
        </p:nvSpPr>
        <p:spPr>
          <a:xfrm>
            <a:off x="444500" y="6478750"/>
            <a:ext cx="358775" cy="365125"/>
          </a:xfrm>
          <a:prstGeom prst="rect">
            <a:avLst/>
          </a:prstGeom>
        </p:spPr>
        <p:txBody>
          <a:bodyPr/>
          <a:lstStyle>
            <a:lvl1pPr>
              <a:defRPr/>
            </a:lvl1pPr>
          </a:lstStyle>
          <a:p>
            <a:pPr>
              <a:defRPr/>
            </a:pPr>
            <a:fld id="{7D83AACE-EAD6-D045-8D67-2106286A4541}" type="slidenum">
              <a:rPr lang="en-US"/>
              <a:pPr>
                <a:defRPr/>
              </a:pPr>
              <a:t>‹#›</a:t>
            </a:fld>
            <a:endParaRPr lang="en-US" dirty="0"/>
          </a:p>
        </p:txBody>
      </p:sp>
      <p:sp>
        <p:nvSpPr>
          <p:cNvPr id="7" name="Date Placeholder 2"/>
          <p:cNvSpPr>
            <a:spLocks noGrp="1"/>
          </p:cNvSpPr>
          <p:nvPr>
            <p:ph type="dt" sz="half" idx="24"/>
          </p:nvPr>
        </p:nvSpPr>
        <p:spPr>
          <a:xfrm>
            <a:off x="865188" y="6478750"/>
            <a:ext cx="1643062" cy="365125"/>
          </a:xfrm>
          <a:prstGeom prst="rect">
            <a:avLst/>
          </a:prstGeom>
        </p:spPr>
        <p:txBody>
          <a:bodyPr/>
          <a:lstStyle>
            <a:lvl1pPr>
              <a:defRPr/>
            </a:lvl1pPr>
          </a:lstStyle>
          <a:p>
            <a:pPr>
              <a:defRPr/>
            </a:pPr>
            <a:fld id="{A1974A56-9AB9-48C2-AB1F-D8458C210D4C}" type="datetime1">
              <a:rPr lang="en-US" smtClean="0"/>
              <a:t>8/4/2020</a:t>
            </a:fld>
            <a:endParaRPr lang="en-US" dirty="0"/>
          </a:p>
        </p:txBody>
      </p:sp>
    </p:spTree>
    <p:extLst>
      <p:ext uri="{BB962C8B-B14F-4D97-AF65-F5344CB8AC3E}">
        <p14:creationId xmlns:p14="http://schemas.microsoft.com/office/powerpoint/2010/main" val="1338137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2 Content">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390702" y="1644650"/>
            <a:ext cx="4035425" cy="4367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65760" y="135133"/>
            <a:ext cx="8325805" cy="1076030"/>
          </a:xfrm>
        </p:spPr>
        <p:txBody>
          <a:bodyPr/>
          <a:lstStyle/>
          <a:p>
            <a:r>
              <a:rPr lang="en-US"/>
              <a:t>Click to edit Master title style</a:t>
            </a:r>
          </a:p>
        </p:txBody>
      </p:sp>
      <p:sp>
        <p:nvSpPr>
          <p:cNvPr id="12" name="Picture Placeholder 5"/>
          <p:cNvSpPr>
            <a:spLocks noGrp="1"/>
          </p:cNvSpPr>
          <p:nvPr>
            <p:ph type="pic" sz="quarter" idx="24"/>
          </p:nvPr>
        </p:nvSpPr>
        <p:spPr>
          <a:xfrm>
            <a:off x="4752975" y="1644650"/>
            <a:ext cx="3938590" cy="2077380"/>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a:t>Drag picture to placeholder or click icon to add</a:t>
            </a:r>
            <a:endParaRPr lang="en-US" noProof="0" dirty="0"/>
          </a:p>
        </p:txBody>
      </p:sp>
      <p:sp>
        <p:nvSpPr>
          <p:cNvPr id="13" name="Picture Placeholder 7"/>
          <p:cNvSpPr>
            <a:spLocks noGrp="1"/>
          </p:cNvSpPr>
          <p:nvPr>
            <p:ph type="pic" sz="quarter" idx="25"/>
          </p:nvPr>
        </p:nvSpPr>
        <p:spPr>
          <a:xfrm>
            <a:off x="4752975" y="3945672"/>
            <a:ext cx="3938590" cy="2072542"/>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2000"/>
            </a:lvl1pPr>
          </a:lstStyle>
          <a:p>
            <a:pPr lvl="0"/>
            <a:r>
              <a:rPr lang="en-US" noProof="0"/>
              <a:t>Drag picture to placeholder or click icon to add</a:t>
            </a:r>
            <a:endParaRPr lang="en-US" noProof="0" dirty="0"/>
          </a:p>
        </p:txBody>
      </p:sp>
      <p:sp>
        <p:nvSpPr>
          <p:cNvPr id="6" name="Slide Number Placeholder 1"/>
          <p:cNvSpPr>
            <a:spLocks noGrp="1"/>
          </p:cNvSpPr>
          <p:nvPr>
            <p:ph type="sldNum" sz="quarter" idx="26"/>
          </p:nvPr>
        </p:nvSpPr>
        <p:spPr>
          <a:xfrm>
            <a:off x="444500" y="6478750"/>
            <a:ext cx="358775" cy="365125"/>
          </a:xfrm>
          <a:prstGeom prst="rect">
            <a:avLst/>
          </a:prstGeom>
        </p:spPr>
        <p:txBody>
          <a:bodyPr/>
          <a:lstStyle>
            <a:lvl1pPr>
              <a:defRPr/>
            </a:lvl1pPr>
          </a:lstStyle>
          <a:p>
            <a:pPr>
              <a:defRPr/>
            </a:pPr>
            <a:fld id="{9537FDE1-6CC7-6241-96F5-A54C6D567CAF}" type="slidenum">
              <a:rPr lang="en-US"/>
              <a:pPr>
                <a:defRPr/>
              </a:pPr>
              <a:t>‹#›</a:t>
            </a:fld>
            <a:endParaRPr lang="en-US" dirty="0"/>
          </a:p>
        </p:txBody>
      </p:sp>
      <p:sp>
        <p:nvSpPr>
          <p:cNvPr id="7" name="Date Placeholder 2"/>
          <p:cNvSpPr>
            <a:spLocks noGrp="1"/>
          </p:cNvSpPr>
          <p:nvPr>
            <p:ph type="dt" sz="half" idx="27"/>
          </p:nvPr>
        </p:nvSpPr>
        <p:spPr>
          <a:xfrm>
            <a:off x="865188" y="6478750"/>
            <a:ext cx="1643062" cy="365125"/>
          </a:xfrm>
          <a:prstGeom prst="rect">
            <a:avLst/>
          </a:prstGeom>
        </p:spPr>
        <p:txBody>
          <a:bodyPr/>
          <a:lstStyle>
            <a:lvl1pPr>
              <a:defRPr/>
            </a:lvl1pPr>
          </a:lstStyle>
          <a:p>
            <a:pPr>
              <a:defRPr/>
            </a:pPr>
            <a:fld id="{E6734572-1131-4B24-8823-FE243868C0C5}" type="datetime1">
              <a:rPr lang="en-US" smtClean="0"/>
              <a:t>8/4/2020</a:t>
            </a:fld>
            <a:endParaRPr lang="en-US" dirty="0"/>
          </a:p>
        </p:txBody>
      </p:sp>
    </p:spTree>
    <p:extLst>
      <p:ext uri="{BB962C8B-B14F-4D97-AF65-F5344CB8AC3E}">
        <p14:creationId xmlns:p14="http://schemas.microsoft.com/office/powerpoint/2010/main" val="1974632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Content">
    <p:spTree>
      <p:nvGrpSpPr>
        <p:cNvPr id="1" name=""/>
        <p:cNvGrpSpPr/>
        <p:nvPr/>
      </p:nvGrpSpPr>
      <p:grpSpPr>
        <a:xfrm>
          <a:off x="0" y="0"/>
          <a:ext cx="0" cy="0"/>
          <a:chOff x="0" y="0"/>
          <a:chExt cx="0" cy="0"/>
        </a:xfrm>
      </p:grpSpPr>
      <p:sp>
        <p:nvSpPr>
          <p:cNvPr id="13" name="Content Placeholder 3"/>
          <p:cNvSpPr>
            <a:spLocks noGrp="1"/>
          </p:cNvSpPr>
          <p:nvPr>
            <p:ph sz="half" idx="16"/>
          </p:nvPr>
        </p:nvSpPr>
        <p:spPr>
          <a:xfrm>
            <a:off x="370987" y="1645920"/>
            <a:ext cx="3992697"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p:cNvSpPr>
            <a:spLocks noGrp="1"/>
          </p:cNvSpPr>
          <p:nvPr>
            <p:ph sz="half" idx="20"/>
          </p:nvPr>
        </p:nvSpPr>
        <p:spPr>
          <a:xfrm>
            <a:off x="4760290" y="1645920"/>
            <a:ext cx="3931276"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3"/>
          <p:cNvSpPr>
            <a:spLocks noGrp="1"/>
          </p:cNvSpPr>
          <p:nvPr>
            <p:ph sz="half" idx="21"/>
          </p:nvPr>
        </p:nvSpPr>
        <p:spPr>
          <a:xfrm>
            <a:off x="348289" y="3920063"/>
            <a:ext cx="3992697"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3"/>
          <p:cNvSpPr>
            <a:spLocks noGrp="1"/>
          </p:cNvSpPr>
          <p:nvPr>
            <p:ph sz="half" idx="22"/>
          </p:nvPr>
        </p:nvSpPr>
        <p:spPr>
          <a:xfrm>
            <a:off x="4737592" y="3920063"/>
            <a:ext cx="3953974" cy="2057400"/>
          </a:xfrm>
          <a:prstGeom prst="rect">
            <a:avLst/>
          </a:prstGeom>
        </p:spPr>
        <p:txBody>
          <a:bodyPr/>
          <a:lstStyle>
            <a:lvl1pPr marL="274320" indent="-274320">
              <a:buSzPct val="125000"/>
              <a:buFontTx/>
              <a:buBlip>
                <a:blip r:embed="rId2"/>
              </a:buBlip>
              <a:defRPr sz="2000" b="0" baseline="0">
                <a:solidFill>
                  <a:srgbClr val="000000"/>
                </a:solidFill>
                <a:latin typeface="Verdana"/>
                <a:cs typeface="Verdana"/>
              </a:defRPr>
            </a:lvl1pPr>
            <a:lvl2pPr marL="548640" indent="-182880">
              <a:buClr>
                <a:schemeClr val="tx1">
                  <a:lumMod val="50000"/>
                  <a:lumOff val="50000"/>
                </a:schemeClr>
              </a:buClr>
              <a:buFont typeface="Lucida Grande"/>
              <a:buChar char="–"/>
              <a:defRPr sz="1800" baseline="0"/>
            </a:lvl2pPr>
            <a:lvl3pPr marL="822960" indent="-182880">
              <a:buClr>
                <a:schemeClr val="tx1">
                  <a:lumMod val="65000"/>
                  <a:lumOff val="35000"/>
                </a:schemeClr>
              </a:buClr>
              <a:buSzPct val="100000"/>
              <a:buFont typeface="Wingdings" charset="2"/>
              <a:buChar char="§"/>
              <a:defRPr sz="1800" baseline="0"/>
            </a:lvl3pPr>
            <a:lvl4pPr marL="1051560" indent="-182880">
              <a:buClr>
                <a:schemeClr val="tx1">
                  <a:lumMod val="50000"/>
                  <a:lumOff val="50000"/>
                </a:schemeClr>
              </a:buClr>
              <a:defRPr sz="1600"/>
            </a:lvl4pPr>
            <a:lvl5pPr marL="1234440" indent="-182880">
              <a:buClr>
                <a:schemeClr val="tx1">
                  <a:lumMod val="50000"/>
                  <a:lumOff val="50000"/>
                </a:schemeClr>
              </a:buClr>
              <a:buFont typeface="Wingdings" charset="2"/>
              <a:buChar cha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p:cNvSpPr>
            <a:spLocks noGrp="1"/>
          </p:cNvSpPr>
          <p:nvPr>
            <p:ph type="title"/>
          </p:nvPr>
        </p:nvSpPr>
        <p:spPr>
          <a:xfrm>
            <a:off x="365760" y="135133"/>
            <a:ext cx="8325805" cy="1076030"/>
          </a:xfrm>
        </p:spPr>
        <p:txBody>
          <a:bodyPr/>
          <a:lstStyle/>
          <a:p>
            <a:r>
              <a:rPr lang="en-US"/>
              <a:t>Click to edit Master title style</a:t>
            </a:r>
          </a:p>
        </p:txBody>
      </p:sp>
      <p:sp>
        <p:nvSpPr>
          <p:cNvPr id="7" name="Slide Number Placeholder 1"/>
          <p:cNvSpPr>
            <a:spLocks noGrp="1"/>
          </p:cNvSpPr>
          <p:nvPr>
            <p:ph type="sldNum" sz="quarter" idx="23"/>
          </p:nvPr>
        </p:nvSpPr>
        <p:spPr>
          <a:xfrm>
            <a:off x="444500" y="6478750"/>
            <a:ext cx="358775" cy="365125"/>
          </a:xfrm>
          <a:prstGeom prst="rect">
            <a:avLst/>
          </a:prstGeom>
        </p:spPr>
        <p:txBody>
          <a:bodyPr/>
          <a:lstStyle>
            <a:lvl1pPr>
              <a:defRPr/>
            </a:lvl1pPr>
          </a:lstStyle>
          <a:p>
            <a:pPr>
              <a:defRPr/>
            </a:pPr>
            <a:fld id="{209F64F6-7664-0847-8870-81142F814DE8}" type="slidenum">
              <a:rPr lang="en-US"/>
              <a:pPr>
                <a:defRPr/>
              </a:pPr>
              <a:t>‹#›</a:t>
            </a:fld>
            <a:endParaRPr lang="en-US" dirty="0"/>
          </a:p>
        </p:txBody>
      </p:sp>
      <p:sp>
        <p:nvSpPr>
          <p:cNvPr id="8" name="Date Placeholder 2"/>
          <p:cNvSpPr>
            <a:spLocks noGrp="1"/>
          </p:cNvSpPr>
          <p:nvPr>
            <p:ph type="dt" sz="half" idx="24"/>
          </p:nvPr>
        </p:nvSpPr>
        <p:spPr>
          <a:xfrm>
            <a:off x="865188" y="6478750"/>
            <a:ext cx="1643062" cy="365125"/>
          </a:xfrm>
          <a:prstGeom prst="rect">
            <a:avLst/>
          </a:prstGeom>
        </p:spPr>
        <p:txBody>
          <a:bodyPr/>
          <a:lstStyle>
            <a:lvl1pPr>
              <a:defRPr/>
            </a:lvl1pPr>
          </a:lstStyle>
          <a:p>
            <a:pPr>
              <a:defRPr/>
            </a:pPr>
            <a:fld id="{6D4F9E9A-A8CD-44AA-9D4A-1777EE0DDEC6}" type="datetime1">
              <a:rPr lang="en-US" smtClean="0"/>
              <a:t>8/4/2020</a:t>
            </a:fld>
            <a:endParaRPr lang="en-US" dirty="0"/>
          </a:p>
        </p:txBody>
      </p:sp>
    </p:spTree>
    <p:extLst>
      <p:ext uri="{BB962C8B-B14F-4D97-AF65-F5344CB8AC3E}">
        <p14:creationId xmlns:p14="http://schemas.microsoft.com/office/powerpoint/2010/main" val="28400279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ubtitle 6"/>
          <p:cNvSpPr>
            <a:spLocks noGrp="1"/>
          </p:cNvSpPr>
          <p:nvPr>
            <p:ph type="body" sz="half" idx="2"/>
          </p:nvPr>
        </p:nvSpPr>
        <p:spPr>
          <a:xfrm>
            <a:off x="1473197" y="5397500"/>
            <a:ext cx="5689601" cy="609599"/>
          </a:xfrm>
        </p:spPr>
        <p:txBody>
          <a:bodyPr>
            <a:normAutofit/>
          </a:bodyPr>
          <a:lstStyle>
            <a:lvl1pPr>
              <a:defRPr sz="1800"/>
            </a:lvl1pPr>
          </a:lstStyle>
          <a:p>
            <a:pPr lvl="0"/>
            <a:r>
              <a:rPr lang="en-US"/>
              <a:t>Click to edit Master text styles</a:t>
            </a:r>
          </a:p>
        </p:txBody>
      </p:sp>
      <p:sp>
        <p:nvSpPr>
          <p:cNvPr id="9" name="Picture Placeholder 6"/>
          <p:cNvSpPr>
            <a:spLocks noGrp="1"/>
          </p:cNvSpPr>
          <p:nvPr>
            <p:ph type="pic" sz="quarter" idx="12"/>
          </p:nvPr>
        </p:nvSpPr>
        <p:spPr>
          <a:xfrm>
            <a:off x="1473200" y="1670050"/>
            <a:ext cx="5689600" cy="3587750"/>
          </a:xfrm>
        </p:spPr>
        <p:txBody>
          <a:bodyPr rtlCol="0">
            <a:normAutofit/>
          </a:bodyPr>
          <a:lstStyle>
            <a:lvl1pPr marL="0" marR="0" indent="0" algn="l" defTabSz="457200" rtl="0" eaLnBrk="1" fontAlgn="auto" latinLnBrk="0" hangingPunct="1">
              <a:lnSpc>
                <a:spcPct val="100000"/>
              </a:lnSpc>
              <a:spcBef>
                <a:spcPts val="1800"/>
              </a:spcBef>
              <a:spcAft>
                <a:spcPts val="0"/>
              </a:spcAft>
              <a:buClrTx/>
              <a:buSzPct val="135000"/>
              <a:buFontTx/>
              <a:buNone/>
              <a:tabLst/>
              <a:defRPr sz="1800"/>
            </a:lvl1pPr>
          </a:lstStyle>
          <a:p>
            <a:pPr lvl="0"/>
            <a:r>
              <a:rPr lang="en-US" noProof="0"/>
              <a:t>Drag picture to placeholder or click icon to add</a:t>
            </a:r>
            <a:endParaRPr lang="en-US" noProof="0" dirty="0"/>
          </a:p>
        </p:txBody>
      </p:sp>
      <p:sp>
        <p:nvSpPr>
          <p:cNvPr id="5" name="Slide Number Placeholder 1"/>
          <p:cNvSpPr>
            <a:spLocks noGrp="1"/>
          </p:cNvSpPr>
          <p:nvPr>
            <p:ph type="sldNum" sz="quarter" idx="13"/>
          </p:nvPr>
        </p:nvSpPr>
        <p:spPr>
          <a:xfrm>
            <a:off x="444500" y="6478750"/>
            <a:ext cx="358775" cy="365125"/>
          </a:xfrm>
          <a:prstGeom prst="rect">
            <a:avLst/>
          </a:prstGeom>
        </p:spPr>
        <p:txBody>
          <a:bodyPr/>
          <a:lstStyle>
            <a:lvl1pPr>
              <a:defRPr/>
            </a:lvl1pPr>
          </a:lstStyle>
          <a:p>
            <a:pPr>
              <a:defRPr/>
            </a:pPr>
            <a:fld id="{595644EE-0CCD-5642-BD18-DBF821ABBA9B}" type="slidenum">
              <a:rPr lang="en-US"/>
              <a:pPr>
                <a:defRPr/>
              </a:pPr>
              <a:t>‹#›</a:t>
            </a:fld>
            <a:endParaRPr lang="en-US" dirty="0"/>
          </a:p>
        </p:txBody>
      </p:sp>
      <p:sp>
        <p:nvSpPr>
          <p:cNvPr id="6" name="Date Placeholder 2"/>
          <p:cNvSpPr>
            <a:spLocks noGrp="1"/>
          </p:cNvSpPr>
          <p:nvPr>
            <p:ph type="dt" sz="half" idx="14"/>
          </p:nvPr>
        </p:nvSpPr>
        <p:spPr>
          <a:xfrm>
            <a:off x="865188" y="6478750"/>
            <a:ext cx="1643062" cy="365125"/>
          </a:xfrm>
          <a:prstGeom prst="rect">
            <a:avLst/>
          </a:prstGeom>
        </p:spPr>
        <p:txBody>
          <a:bodyPr/>
          <a:lstStyle>
            <a:lvl1pPr>
              <a:defRPr/>
            </a:lvl1pPr>
          </a:lstStyle>
          <a:p>
            <a:pPr>
              <a:defRPr/>
            </a:pPr>
            <a:fld id="{C28C24EC-0BCE-4BE7-946C-D92A3D4CF40C}" type="datetime1">
              <a:rPr lang="en-US" smtClean="0"/>
              <a:t>8/4/2020</a:t>
            </a:fld>
            <a:endParaRPr lang="en-US" dirty="0"/>
          </a:p>
        </p:txBody>
      </p:sp>
    </p:spTree>
    <p:extLst>
      <p:ext uri="{BB962C8B-B14F-4D97-AF65-F5344CB8AC3E}">
        <p14:creationId xmlns:p14="http://schemas.microsoft.com/office/powerpoint/2010/main" val="2722242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 name="Slide Number Placeholder 2"/>
          <p:cNvSpPr>
            <a:spLocks noGrp="1"/>
          </p:cNvSpPr>
          <p:nvPr>
            <p:ph type="sldNum" sz="quarter" idx="10"/>
          </p:nvPr>
        </p:nvSpPr>
        <p:spPr>
          <a:xfrm>
            <a:off x="444500" y="6478750"/>
            <a:ext cx="358775" cy="365125"/>
          </a:xfrm>
          <a:prstGeom prst="rect">
            <a:avLst/>
          </a:prstGeom>
        </p:spPr>
        <p:txBody>
          <a:bodyPr/>
          <a:lstStyle>
            <a:lvl1pPr>
              <a:defRPr/>
            </a:lvl1pPr>
          </a:lstStyle>
          <a:p>
            <a:pPr>
              <a:defRPr/>
            </a:pPr>
            <a:fld id="{D5F07D92-4EE5-D84B-8588-0915E76106AC}" type="slidenum">
              <a:rPr lang="en-US"/>
              <a:pPr>
                <a:defRPr/>
              </a:pPr>
              <a:t>‹#›</a:t>
            </a:fld>
            <a:endParaRPr lang="en-US" dirty="0"/>
          </a:p>
        </p:txBody>
      </p:sp>
      <p:sp>
        <p:nvSpPr>
          <p:cNvPr id="4" name="Date Placeholder 3"/>
          <p:cNvSpPr>
            <a:spLocks noGrp="1"/>
          </p:cNvSpPr>
          <p:nvPr>
            <p:ph type="dt" sz="half" idx="11"/>
          </p:nvPr>
        </p:nvSpPr>
        <p:spPr>
          <a:xfrm>
            <a:off x="865188" y="6478750"/>
            <a:ext cx="1643062" cy="365125"/>
          </a:xfrm>
          <a:prstGeom prst="rect">
            <a:avLst/>
          </a:prstGeom>
        </p:spPr>
        <p:txBody>
          <a:bodyPr/>
          <a:lstStyle>
            <a:lvl1pPr>
              <a:defRPr/>
            </a:lvl1pPr>
          </a:lstStyle>
          <a:p>
            <a:pPr>
              <a:defRPr/>
            </a:pPr>
            <a:fld id="{9339CBBB-03C5-4A4D-A696-5A355C306D1A}" type="datetime1">
              <a:rPr lang="en-US" smtClean="0"/>
              <a:t>8/4/2020</a:t>
            </a:fld>
            <a:endParaRPr lang="en-US" dirty="0"/>
          </a:p>
        </p:txBody>
      </p:sp>
    </p:spTree>
    <p:extLst>
      <p:ext uri="{BB962C8B-B14F-4D97-AF65-F5344CB8AC3E}">
        <p14:creationId xmlns:p14="http://schemas.microsoft.com/office/powerpoint/2010/main" val="31856590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444500" y="6478750"/>
            <a:ext cx="358775" cy="365125"/>
          </a:xfrm>
          <a:prstGeom prst="rect">
            <a:avLst/>
          </a:prstGeom>
        </p:spPr>
        <p:txBody>
          <a:bodyPr/>
          <a:lstStyle/>
          <a:p>
            <a:pPr>
              <a:defRPr/>
            </a:pPr>
            <a:fld id="{365F2801-562A-684C-B81E-FD1667E3ABBC}" type="slidenum">
              <a:rPr lang="en-US" smtClean="0"/>
              <a:pPr>
                <a:defRPr/>
              </a:pPr>
              <a:t>‹#›</a:t>
            </a:fld>
            <a:endParaRPr lang="en-US" dirty="0"/>
          </a:p>
        </p:txBody>
      </p:sp>
      <p:sp>
        <p:nvSpPr>
          <p:cNvPr id="4" name="Date Placeholder 3"/>
          <p:cNvSpPr>
            <a:spLocks noGrp="1"/>
          </p:cNvSpPr>
          <p:nvPr>
            <p:ph type="dt" sz="half" idx="11"/>
          </p:nvPr>
        </p:nvSpPr>
        <p:spPr>
          <a:xfrm>
            <a:off x="865188" y="6478750"/>
            <a:ext cx="1643062" cy="365125"/>
          </a:xfrm>
          <a:prstGeom prst="rect">
            <a:avLst/>
          </a:prstGeom>
        </p:spPr>
        <p:txBody>
          <a:bodyPr/>
          <a:lstStyle/>
          <a:p>
            <a:pPr>
              <a:defRPr/>
            </a:pPr>
            <a:fld id="{AFBF7FFA-29D6-4181-BEDE-74CFC66BCECE}" type="datetime1">
              <a:rPr lang="en-US" smtClean="0"/>
              <a:t>8/4/2020</a:t>
            </a:fld>
            <a:endParaRPr lang="en-US" dirty="0"/>
          </a:p>
        </p:txBody>
      </p:sp>
    </p:spTree>
    <p:extLst>
      <p:ext uri="{BB962C8B-B14F-4D97-AF65-F5344CB8AC3E}">
        <p14:creationId xmlns:p14="http://schemas.microsoft.com/office/powerpoint/2010/main" val="960991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lvl1pPr>
              <a:defRPr sz="4050"/>
            </a:lvl1pPr>
          </a:lstStyle>
          <a:p>
            <a:r>
              <a:rPr lang="en-US" dirty="0"/>
              <a:t>Click to edit Master title style</a:t>
            </a:r>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2387F2AB-D8E1-43C8-80F5-CD703ADE4749}" type="datetime1">
              <a:rPr lang="en-US" smtClean="0"/>
              <a:t>8/4/2020</a:t>
            </a:fld>
            <a:endParaRPr lang="en-US"/>
          </a:p>
        </p:txBody>
      </p:sp>
      <p:sp>
        <p:nvSpPr>
          <p:cNvPr id="6" name="Slide Number Placeholder 5"/>
          <p:cNvSpPr>
            <a:spLocks noGrp="1"/>
          </p:cNvSpPr>
          <p:nvPr>
            <p:ph type="sldNum" sz="quarter" idx="12"/>
          </p:nvPr>
        </p:nvSpPr>
        <p:spPr>
          <a:xfrm>
            <a:off x="6457950" y="6356351"/>
            <a:ext cx="2057400" cy="365125"/>
          </a:xfrm>
          <a:prstGeom prst="rect">
            <a:avLst/>
          </a:prstGeom>
        </p:spPr>
        <p:txBody>
          <a:bodyPr/>
          <a:lstStyle/>
          <a:p>
            <a:fld id="{E4F193FC-9524-4ED8-8DDD-5D27B8C3D8EC}" type="slidenum">
              <a:rPr lang="en-US" smtClean="0"/>
              <a:t>‹#›</a:t>
            </a:fld>
            <a:endParaRPr lang="en-US"/>
          </a:p>
        </p:txBody>
      </p:sp>
    </p:spTree>
    <p:extLst>
      <p:ext uri="{BB962C8B-B14F-4D97-AF65-F5344CB8AC3E}">
        <p14:creationId xmlns:p14="http://schemas.microsoft.com/office/powerpoint/2010/main" val="2155195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ntent">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sz="3600"/>
            </a:lvl1pPr>
          </a:lstStyle>
          <a:p>
            <a:r>
              <a:rPr lang="en-US" dirty="0"/>
              <a:t>Click to edit Master title style</a:t>
            </a:r>
          </a:p>
        </p:txBody>
      </p:sp>
      <p:sp>
        <p:nvSpPr>
          <p:cNvPr id="5" name="Content Placeholder 4"/>
          <p:cNvSpPr>
            <a:spLocks noGrp="1"/>
          </p:cNvSpPr>
          <p:nvPr>
            <p:ph sz="quarter" idx="14"/>
          </p:nvPr>
        </p:nvSpPr>
        <p:spPr>
          <a:xfrm>
            <a:off x="365760" y="1645920"/>
            <a:ext cx="8326438" cy="438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1"/>
          <p:cNvSpPr>
            <a:spLocks noGrp="1"/>
          </p:cNvSpPr>
          <p:nvPr>
            <p:ph type="sldNum" sz="quarter" idx="15"/>
          </p:nvPr>
        </p:nvSpPr>
        <p:spPr>
          <a:xfrm>
            <a:off x="444500" y="6478750"/>
            <a:ext cx="358775" cy="365125"/>
          </a:xfrm>
          <a:prstGeom prst="rect">
            <a:avLst/>
          </a:prstGeom>
        </p:spPr>
        <p:txBody>
          <a:bodyPr/>
          <a:lstStyle>
            <a:lvl1pPr>
              <a:defRPr/>
            </a:lvl1pPr>
          </a:lstStyle>
          <a:p>
            <a:pPr>
              <a:defRPr/>
            </a:pPr>
            <a:fld id="{742CE1F0-28BF-A844-9B91-A150FCA372DE}" type="slidenum">
              <a:rPr lang="en-US"/>
              <a:pPr>
                <a:defRPr/>
              </a:pPr>
              <a:t>‹#›</a:t>
            </a:fld>
            <a:endParaRPr lang="en-US" dirty="0"/>
          </a:p>
        </p:txBody>
      </p:sp>
    </p:spTree>
    <p:extLst>
      <p:ext uri="{BB962C8B-B14F-4D97-AF65-F5344CB8AC3E}">
        <p14:creationId xmlns:p14="http://schemas.microsoft.com/office/powerpoint/2010/main" val="2791282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Technologist">
    <p:spTree>
      <p:nvGrpSpPr>
        <p:cNvPr id="1" name=""/>
        <p:cNvGrpSpPr/>
        <p:nvPr/>
      </p:nvGrpSpPr>
      <p:grpSpPr>
        <a:xfrm>
          <a:off x="0" y="0"/>
          <a:ext cx="0" cy="0"/>
          <a:chOff x="0" y="0"/>
          <a:chExt cx="0" cy="0"/>
        </a:xfrm>
      </p:grpSpPr>
      <p:sp>
        <p:nvSpPr>
          <p:cNvPr id="5" name="Rectangle 4"/>
          <p:cNvSpPr/>
          <p:nvPr/>
        </p:nvSpPr>
        <p:spPr>
          <a:xfrm>
            <a:off x="-1588" y="0"/>
            <a:ext cx="9170988"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Placeholder 18" descr="shutterstock_2958161.jpg"/>
          <p:cNvPicPr>
            <a:picLocks noChangeAspect="1"/>
          </p:cNvPicPr>
          <p:nvPr/>
        </p:nvPicPr>
        <p:blipFill>
          <a:blip r:embed="rId3">
            <a:extLst>
              <a:ext uri="{28A0092B-C50C-407E-A947-70E740481C1C}">
                <a14:useLocalDpi xmlns:a14="http://schemas.microsoft.com/office/drawing/2010/main" val="0"/>
              </a:ext>
            </a:extLst>
          </a:blip>
          <a:srcRect l="10754" t="15311" r="36530"/>
          <a:stretch>
            <a:fillRect/>
          </a:stretch>
        </p:blipFill>
        <p:spPr bwMode="auto">
          <a:xfrm>
            <a:off x="6870700" y="0"/>
            <a:ext cx="22733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32" descr="ISP2093881.JPG"/>
          <p:cNvPicPr>
            <a:picLocks noChangeAspect="1"/>
          </p:cNvPicPr>
          <p:nvPr/>
        </p:nvPicPr>
        <p:blipFill>
          <a:blip r:embed="rId4">
            <a:extLst>
              <a:ext uri="{28A0092B-C50C-407E-A947-70E740481C1C}">
                <a14:useLocalDpi xmlns:a14="http://schemas.microsoft.com/office/drawing/2010/main" val="0"/>
              </a:ext>
            </a:extLst>
          </a:blip>
          <a:srcRect l="12569" t="19907" b="7997"/>
          <a:stretch>
            <a:fillRect/>
          </a:stretch>
        </p:blipFill>
        <p:spPr bwMode="auto">
          <a:xfrm>
            <a:off x="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35" descr="shutterstock_12412126.jpg"/>
          <p:cNvPicPr>
            <a:picLocks noChangeAspect="1"/>
          </p:cNvPicPr>
          <p:nvPr/>
        </p:nvPicPr>
        <p:blipFill>
          <a:blip r:embed="rId5">
            <a:extLst>
              <a:ext uri="{28A0092B-C50C-407E-A947-70E740481C1C}">
                <a14:useLocalDpi xmlns:a14="http://schemas.microsoft.com/office/drawing/2010/main" val="0"/>
              </a:ext>
            </a:extLst>
          </a:blip>
          <a:srcRect l="28596" r="16269"/>
          <a:stretch>
            <a:fillRect/>
          </a:stretch>
        </p:blipFill>
        <p:spPr bwMode="auto">
          <a:xfrm>
            <a:off x="2284413" y="0"/>
            <a:ext cx="2271712"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Placeholder 9" descr="shutterstock_43012507.jpg"/>
          <p:cNvPicPr>
            <a:picLocks noChangeAspect="1"/>
          </p:cNvPicPr>
          <p:nvPr/>
        </p:nvPicPr>
        <p:blipFill>
          <a:blip r:embed="rId6">
            <a:extLst>
              <a:ext uri="{28A0092B-C50C-407E-A947-70E740481C1C}">
                <a14:useLocalDpi xmlns:a14="http://schemas.microsoft.com/office/drawing/2010/main" val="0"/>
              </a:ext>
            </a:extLst>
          </a:blip>
          <a:srcRect l="41125" r="4950"/>
          <a:stretch>
            <a:fillRect/>
          </a:stretch>
        </p:blipFill>
        <p:spPr bwMode="auto">
          <a:xfrm>
            <a:off x="4573588" y="0"/>
            <a:ext cx="2271712"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3"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7"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4" name="Slide Number Placeholder 2"/>
          <p:cNvSpPr>
            <a:spLocks noGrp="1"/>
          </p:cNvSpPr>
          <p:nvPr>
            <p:ph type="sldNum" sz="quarter" idx="15"/>
          </p:nvPr>
        </p:nvSpPr>
        <p:spPr>
          <a:xfrm>
            <a:off x="444500" y="6478750"/>
            <a:ext cx="358775" cy="365125"/>
          </a:xfrm>
          <a:prstGeom prst="rect">
            <a:avLst/>
          </a:prstGeom>
        </p:spPr>
        <p:txBody>
          <a:bodyPr/>
          <a:lstStyle>
            <a:lvl1pPr>
              <a:defRPr/>
            </a:lvl1pPr>
          </a:lstStyle>
          <a:p>
            <a:pPr>
              <a:defRPr/>
            </a:pPr>
            <a:fld id="{99D99F32-1665-B143-8D4A-A74F9679555D}" type="slidenum">
              <a:rPr lang="en-US"/>
              <a:pPr>
                <a:defRPr/>
              </a:pPr>
              <a:t>‹#›</a:t>
            </a:fld>
            <a:endParaRPr lang="en-US" dirty="0"/>
          </a:p>
        </p:txBody>
      </p:sp>
    </p:spTree>
    <p:extLst>
      <p:ext uri="{BB962C8B-B14F-4D97-AF65-F5344CB8AC3E}">
        <p14:creationId xmlns:p14="http://schemas.microsoft.com/office/powerpoint/2010/main" val="146109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eople and Tech">
    <p:spTree>
      <p:nvGrpSpPr>
        <p:cNvPr id="1" name=""/>
        <p:cNvGrpSpPr/>
        <p:nvPr/>
      </p:nvGrpSpPr>
      <p:grpSpPr>
        <a:xfrm>
          <a:off x="0" y="0"/>
          <a:ext cx="0" cy="0"/>
          <a:chOff x="0" y="0"/>
          <a:chExt cx="0" cy="0"/>
        </a:xfrm>
      </p:grpSpPr>
      <p:sp>
        <p:nvSpPr>
          <p:cNvPr id="5" name="Rectangle 4"/>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Placeholder 8" descr="shutterstock_77990686.jpg"/>
          <p:cNvPicPr>
            <a:picLocks noChangeAspect="1"/>
          </p:cNvPicPr>
          <p:nvPr/>
        </p:nvPicPr>
        <p:blipFill>
          <a:blip r:embed="rId3">
            <a:extLst>
              <a:ext uri="{28A0092B-C50C-407E-A947-70E740481C1C}">
                <a14:useLocalDpi xmlns:a14="http://schemas.microsoft.com/office/drawing/2010/main" val="0"/>
              </a:ext>
            </a:extLst>
          </a:blip>
          <a:srcRect l="2861" t="11378" r="-2" b="8519"/>
          <a:stretch>
            <a:fillRect/>
          </a:stretch>
        </p:blipFill>
        <p:spPr bwMode="auto">
          <a:xfrm>
            <a:off x="2286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10" descr="iStock_000017402661Medium.jpg"/>
          <p:cNvPicPr>
            <a:picLocks noChangeAspect="1"/>
          </p:cNvPicPr>
          <p:nvPr/>
        </p:nvPicPr>
        <p:blipFill>
          <a:blip r:embed="rId4">
            <a:extLst>
              <a:ext uri="{28A0092B-C50C-407E-A947-70E740481C1C}">
                <a14:useLocalDpi xmlns:a14="http://schemas.microsoft.com/office/drawing/2010/main" val="0"/>
              </a:ext>
            </a:extLst>
          </a:blip>
          <a:srcRect l="46613" t="11118" r="6171" b="2959"/>
          <a:stretch>
            <a:fillRect/>
          </a:stretch>
        </p:blipFill>
        <p:spPr bwMode="auto">
          <a:xfrm>
            <a:off x="6858000" y="0"/>
            <a:ext cx="2286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Placeholder 13" descr="shutterstock_32048539.jpg"/>
          <p:cNvPicPr>
            <a:picLocks noChangeAspect="1"/>
          </p:cNvPicPr>
          <p:nvPr/>
        </p:nvPicPr>
        <p:blipFill>
          <a:blip r:embed="rId5">
            <a:extLst>
              <a:ext uri="{28A0092B-C50C-407E-A947-70E740481C1C}">
                <a14:useLocalDpi xmlns:a14="http://schemas.microsoft.com/office/drawing/2010/main" val="0"/>
              </a:ext>
            </a:extLst>
          </a:blip>
          <a:srcRect l="43053" t="3491" r="2" b="4852"/>
          <a:stretch>
            <a:fillRect/>
          </a:stretch>
        </p:blipFill>
        <p:spPr bwMode="auto">
          <a:xfrm>
            <a:off x="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Placeholder 15" descr="shutterstock_11304505.jpg"/>
          <p:cNvPicPr>
            <a:picLocks noChangeAspect="1"/>
          </p:cNvPicPr>
          <p:nvPr/>
        </p:nvPicPr>
        <p:blipFill>
          <a:blip r:embed="rId6">
            <a:extLst>
              <a:ext uri="{28A0092B-C50C-407E-A947-70E740481C1C}">
                <a14:useLocalDpi xmlns:a14="http://schemas.microsoft.com/office/drawing/2010/main" val="0"/>
              </a:ext>
            </a:extLst>
          </a:blip>
          <a:srcRect l="4686" r="41415"/>
          <a:stretch>
            <a:fillRect/>
          </a:stretch>
        </p:blipFill>
        <p:spPr bwMode="auto">
          <a:xfrm>
            <a:off x="4572000" y="0"/>
            <a:ext cx="2271713"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3"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6"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1" name="Date Placeholder 1"/>
          <p:cNvSpPr>
            <a:spLocks noGrp="1"/>
          </p:cNvSpPr>
          <p:nvPr>
            <p:ph type="dt" sz="half" idx="14"/>
          </p:nvPr>
        </p:nvSpPr>
        <p:spPr>
          <a:xfrm>
            <a:off x="865188" y="6478750"/>
            <a:ext cx="1643062" cy="365125"/>
          </a:xfrm>
          <a:prstGeom prst="rect">
            <a:avLst/>
          </a:prstGeom>
        </p:spPr>
        <p:txBody>
          <a:bodyPr/>
          <a:lstStyle>
            <a:lvl1pPr>
              <a:defRPr/>
            </a:lvl1pPr>
          </a:lstStyle>
          <a:p>
            <a:pPr>
              <a:defRPr/>
            </a:pPr>
            <a:fld id="{C0347F85-8191-48AA-9799-1E392F23D6BC}" type="datetime1">
              <a:rPr lang="en-US" smtClean="0"/>
              <a:t>8/4/2020</a:t>
            </a:fld>
            <a:endParaRPr lang="en-US" dirty="0"/>
          </a:p>
        </p:txBody>
      </p:sp>
      <p:sp>
        <p:nvSpPr>
          <p:cNvPr id="14" name="Slide Number Placeholder 2"/>
          <p:cNvSpPr>
            <a:spLocks noGrp="1"/>
          </p:cNvSpPr>
          <p:nvPr>
            <p:ph type="sldNum" sz="quarter" idx="15"/>
          </p:nvPr>
        </p:nvSpPr>
        <p:spPr>
          <a:xfrm>
            <a:off x="444500" y="6478750"/>
            <a:ext cx="358775" cy="365125"/>
          </a:xfrm>
          <a:prstGeom prst="rect">
            <a:avLst/>
          </a:prstGeom>
        </p:spPr>
        <p:txBody>
          <a:bodyPr/>
          <a:lstStyle>
            <a:lvl1pPr>
              <a:defRPr/>
            </a:lvl1pPr>
          </a:lstStyle>
          <a:p>
            <a:pPr>
              <a:defRPr/>
            </a:pPr>
            <a:fld id="{02D6DAE9-6A84-0344-9053-E91F7D90A8B3}" type="slidenum">
              <a:rPr lang="en-US"/>
              <a:pPr>
                <a:defRPr/>
              </a:pPr>
              <a:t>‹#›</a:t>
            </a:fld>
            <a:endParaRPr lang="en-US" dirty="0"/>
          </a:p>
        </p:txBody>
      </p:sp>
    </p:spTree>
    <p:extLst>
      <p:ext uri="{BB962C8B-B14F-4D97-AF65-F5344CB8AC3E}">
        <p14:creationId xmlns:p14="http://schemas.microsoft.com/office/powerpoint/2010/main" val="2355418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Aspiration">
    <p:spTree>
      <p:nvGrpSpPr>
        <p:cNvPr id="1" name=""/>
        <p:cNvGrpSpPr/>
        <p:nvPr/>
      </p:nvGrpSpPr>
      <p:grpSpPr>
        <a:xfrm>
          <a:off x="0" y="0"/>
          <a:ext cx="0" cy="0"/>
          <a:chOff x="0" y="0"/>
          <a:chExt cx="0" cy="0"/>
        </a:xfrm>
      </p:grpSpPr>
      <p:sp>
        <p:nvSpPr>
          <p:cNvPr id="5" name="Rectangle 4"/>
          <p:cNvSpPr/>
          <p:nvPr/>
        </p:nvSpPr>
        <p:spPr>
          <a:xfrm>
            <a:off x="0" y="0"/>
            <a:ext cx="9170988"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Placeholder 10" descr="cover-rgb.jpg"/>
          <p:cNvPicPr>
            <a:picLocks noChangeAspect="1"/>
          </p:cNvPicPr>
          <p:nvPr/>
        </p:nvPicPr>
        <p:blipFill>
          <a:blip r:embed="rId3">
            <a:extLst>
              <a:ext uri="{28A0092B-C50C-407E-A947-70E740481C1C}">
                <a14:useLocalDpi xmlns:a14="http://schemas.microsoft.com/office/drawing/2010/main" val="0"/>
              </a:ext>
            </a:extLst>
          </a:blip>
          <a:srcRect t="43526" b="24687"/>
          <a:stretch>
            <a:fillRect/>
          </a:stretch>
        </p:blipFill>
        <p:spPr bwMode="auto">
          <a:xfrm>
            <a:off x="0" y="0"/>
            <a:ext cx="91440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0"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7" name="Text Placeholder 15"/>
          <p:cNvSpPr>
            <a:spLocks noGrp="1"/>
          </p:cNvSpPr>
          <p:nvPr>
            <p:ph type="body" sz="quarter" idx="13"/>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1" name="Date Placeholder 1"/>
          <p:cNvSpPr>
            <a:spLocks noGrp="1"/>
          </p:cNvSpPr>
          <p:nvPr>
            <p:ph type="dt" sz="half" idx="14"/>
          </p:nvPr>
        </p:nvSpPr>
        <p:spPr>
          <a:xfrm>
            <a:off x="865188" y="6478750"/>
            <a:ext cx="1643062" cy="365125"/>
          </a:xfrm>
          <a:prstGeom prst="rect">
            <a:avLst/>
          </a:prstGeom>
        </p:spPr>
        <p:txBody>
          <a:bodyPr/>
          <a:lstStyle>
            <a:lvl1pPr>
              <a:defRPr/>
            </a:lvl1pPr>
          </a:lstStyle>
          <a:p>
            <a:pPr>
              <a:defRPr/>
            </a:pPr>
            <a:fld id="{3247A38C-F413-4EC0-A48A-F06991207644}" type="datetime1">
              <a:rPr lang="en-US" smtClean="0"/>
              <a:t>8/4/2020</a:t>
            </a:fld>
            <a:endParaRPr lang="en-US" dirty="0"/>
          </a:p>
        </p:txBody>
      </p:sp>
      <p:sp>
        <p:nvSpPr>
          <p:cNvPr id="12" name="Slide Number Placeholder 2"/>
          <p:cNvSpPr>
            <a:spLocks noGrp="1"/>
          </p:cNvSpPr>
          <p:nvPr>
            <p:ph type="sldNum" sz="quarter" idx="15"/>
          </p:nvPr>
        </p:nvSpPr>
        <p:spPr>
          <a:xfrm>
            <a:off x="444500" y="6478750"/>
            <a:ext cx="358775" cy="365125"/>
          </a:xfrm>
          <a:prstGeom prst="rect">
            <a:avLst/>
          </a:prstGeom>
        </p:spPr>
        <p:txBody>
          <a:bodyPr/>
          <a:lstStyle>
            <a:lvl1pPr>
              <a:defRPr/>
            </a:lvl1pPr>
          </a:lstStyle>
          <a:p>
            <a:pPr>
              <a:defRPr/>
            </a:pPr>
            <a:fld id="{86B7F158-6FDE-5949-8082-237208690D3D}" type="slidenum">
              <a:rPr lang="en-US"/>
              <a:pPr>
                <a:defRPr/>
              </a:pPr>
              <a:t>‹#›</a:t>
            </a:fld>
            <a:endParaRPr lang="en-US" dirty="0"/>
          </a:p>
        </p:txBody>
      </p:sp>
    </p:spTree>
    <p:extLst>
      <p:ext uri="{BB962C8B-B14F-4D97-AF65-F5344CB8AC3E}">
        <p14:creationId xmlns:p14="http://schemas.microsoft.com/office/powerpoint/2010/main" val="1104665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Custom 4 Images">
    <p:spTree>
      <p:nvGrpSpPr>
        <p:cNvPr id="1" name=""/>
        <p:cNvGrpSpPr/>
        <p:nvPr/>
      </p:nvGrpSpPr>
      <p:grpSpPr>
        <a:xfrm>
          <a:off x="0" y="0"/>
          <a:ext cx="0" cy="0"/>
          <a:chOff x="0" y="0"/>
          <a:chExt cx="0" cy="0"/>
        </a:xfrm>
      </p:grpSpPr>
      <p:sp>
        <p:nvSpPr>
          <p:cNvPr id="14" name="Rectangle 13"/>
          <p:cNvSpPr/>
          <p:nvPr/>
        </p:nvSpPr>
        <p:spPr>
          <a:xfrm>
            <a:off x="-11113" y="0"/>
            <a:ext cx="9172576"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1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74163"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15"/>
          <p:cNvSpPr>
            <a:spLocks noGrp="1"/>
          </p:cNvSpPr>
          <p:nvPr>
            <p:ph type="pic" sz="quarter" idx="13"/>
          </p:nvPr>
        </p:nvSpPr>
        <p:spPr>
          <a:xfrm>
            <a:off x="-1" y="0"/>
            <a:ext cx="2271889" cy="2809875"/>
          </a:xfrm>
          <a:prstGeom prst="rect">
            <a:avLst/>
          </a:prstGeom>
        </p:spPr>
        <p:txBody>
          <a:bodyPr rtlCol="0">
            <a:normAutofit/>
          </a:bodyPr>
          <a:lstStyle>
            <a:lvl1pPr marL="0" indent="0">
              <a:buFontTx/>
              <a:buNone/>
              <a:defRPr sz="1800"/>
            </a:lvl1pPr>
          </a:lstStyle>
          <a:p>
            <a:pPr lvl="0"/>
            <a:r>
              <a:rPr lang="en-US" noProof="0"/>
              <a:t>Drag picture to placeholder or click icon to add</a:t>
            </a:r>
            <a:endParaRPr lang="en-US" noProof="0" dirty="0"/>
          </a:p>
        </p:txBody>
      </p:sp>
      <p:sp>
        <p:nvSpPr>
          <p:cNvPr id="9" name="Picture Placeholder 15"/>
          <p:cNvSpPr>
            <a:spLocks noGrp="1"/>
          </p:cNvSpPr>
          <p:nvPr>
            <p:ph type="pic" sz="quarter" idx="14"/>
          </p:nvPr>
        </p:nvSpPr>
        <p:spPr>
          <a:xfrm>
            <a:off x="2285999" y="0"/>
            <a:ext cx="2271889" cy="2809875"/>
          </a:xfrm>
          <a:prstGeom prst="rect">
            <a:avLst/>
          </a:prstGeom>
        </p:spPr>
        <p:txBody>
          <a:bodyPr rtlCol="0">
            <a:normAutofit/>
          </a:bodyPr>
          <a:lstStyle>
            <a:lvl1pPr marL="0" indent="0">
              <a:buFontTx/>
              <a:buNone/>
              <a:defRPr sz="1800"/>
            </a:lvl1pPr>
          </a:lstStyle>
          <a:p>
            <a:pPr lvl="0"/>
            <a:r>
              <a:rPr lang="en-US" noProof="0"/>
              <a:t>Drag picture to placeholder or click icon to add</a:t>
            </a:r>
            <a:endParaRPr lang="en-US" noProof="0" dirty="0"/>
          </a:p>
        </p:txBody>
      </p:sp>
      <p:sp>
        <p:nvSpPr>
          <p:cNvPr id="10" name="Picture Placeholder 15"/>
          <p:cNvSpPr>
            <a:spLocks noGrp="1"/>
          </p:cNvSpPr>
          <p:nvPr>
            <p:ph type="pic" sz="quarter" idx="15"/>
          </p:nvPr>
        </p:nvSpPr>
        <p:spPr>
          <a:xfrm>
            <a:off x="4571999" y="0"/>
            <a:ext cx="2271889" cy="2809875"/>
          </a:xfrm>
          <a:prstGeom prst="rect">
            <a:avLst/>
          </a:prstGeom>
        </p:spPr>
        <p:txBody>
          <a:bodyPr rtlCol="0">
            <a:normAutofit/>
          </a:bodyPr>
          <a:lstStyle>
            <a:lvl1pPr marL="0" indent="0">
              <a:buFontTx/>
              <a:buNone/>
              <a:defRPr sz="1800"/>
            </a:lvl1pPr>
          </a:lstStyle>
          <a:p>
            <a:pPr lvl="0"/>
            <a:r>
              <a:rPr lang="en-US" noProof="0"/>
              <a:t>Drag picture to placeholder or click icon to add</a:t>
            </a:r>
            <a:endParaRPr lang="en-US" noProof="0" dirty="0"/>
          </a:p>
        </p:txBody>
      </p:sp>
      <p:sp>
        <p:nvSpPr>
          <p:cNvPr id="11" name="Picture Placeholder 15"/>
          <p:cNvSpPr>
            <a:spLocks noGrp="1"/>
          </p:cNvSpPr>
          <p:nvPr>
            <p:ph type="pic" sz="quarter" idx="16"/>
          </p:nvPr>
        </p:nvSpPr>
        <p:spPr>
          <a:xfrm>
            <a:off x="6857999" y="0"/>
            <a:ext cx="2315683" cy="2809875"/>
          </a:xfrm>
          <a:prstGeom prst="rect">
            <a:avLst/>
          </a:prstGeom>
        </p:spPr>
        <p:txBody>
          <a:bodyPr rtlCol="0">
            <a:normAutofit/>
          </a:bodyPr>
          <a:lstStyle>
            <a:lvl1pPr marL="0" indent="0">
              <a:buFontTx/>
              <a:buNone/>
              <a:defRPr sz="1800"/>
            </a:lvl1pPr>
          </a:lstStyle>
          <a:p>
            <a:pPr lvl="0"/>
            <a:r>
              <a:rPr lang="en-US" noProof="0"/>
              <a:t>Drag picture to placeholder or click icon to add</a:t>
            </a:r>
            <a:endParaRPr lang="en-US" noProof="0" dirty="0"/>
          </a:p>
        </p:txBody>
      </p:sp>
      <p:sp>
        <p:nvSpPr>
          <p:cNvPr id="12"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3"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6" name="Text Placeholder 15"/>
          <p:cNvSpPr>
            <a:spLocks noGrp="1"/>
          </p:cNvSpPr>
          <p:nvPr>
            <p:ph type="body" sz="quarter" idx="17"/>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7" name="Date Placeholder 1"/>
          <p:cNvSpPr>
            <a:spLocks noGrp="1"/>
          </p:cNvSpPr>
          <p:nvPr>
            <p:ph type="dt" sz="half" idx="18"/>
          </p:nvPr>
        </p:nvSpPr>
        <p:spPr>
          <a:xfrm>
            <a:off x="865188" y="6478750"/>
            <a:ext cx="1643062" cy="365125"/>
          </a:xfrm>
          <a:prstGeom prst="rect">
            <a:avLst/>
          </a:prstGeom>
        </p:spPr>
        <p:txBody>
          <a:bodyPr/>
          <a:lstStyle>
            <a:lvl1pPr>
              <a:defRPr/>
            </a:lvl1pPr>
          </a:lstStyle>
          <a:p>
            <a:pPr>
              <a:defRPr/>
            </a:pPr>
            <a:fld id="{72694B5B-4330-463F-9404-26F14CAEB9A8}" type="datetime1">
              <a:rPr lang="en-US" smtClean="0"/>
              <a:t>8/4/2020</a:t>
            </a:fld>
            <a:endParaRPr lang="en-US" dirty="0"/>
          </a:p>
        </p:txBody>
      </p:sp>
      <p:sp>
        <p:nvSpPr>
          <p:cNvPr id="18" name="Slide Number Placeholder 2"/>
          <p:cNvSpPr>
            <a:spLocks noGrp="1"/>
          </p:cNvSpPr>
          <p:nvPr>
            <p:ph type="sldNum" sz="quarter" idx="19"/>
          </p:nvPr>
        </p:nvSpPr>
        <p:spPr>
          <a:xfrm>
            <a:off x="444500" y="6478750"/>
            <a:ext cx="358775" cy="365125"/>
          </a:xfrm>
          <a:prstGeom prst="rect">
            <a:avLst/>
          </a:prstGeom>
        </p:spPr>
        <p:txBody>
          <a:bodyPr/>
          <a:lstStyle>
            <a:lvl1pPr>
              <a:defRPr/>
            </a:lvl1pPr>
          </a:lstStyle>
          <a:p>
            <a:pPr>
              <a:defRPr/>
            </a:pPr>
            <a:fld id="{79E52E5C-3BBF-C54E-813C-75B4D61C7F89}" type="slidenum">
              <a:rPr lang="en-US"/>
              <a:pPr>
                <a:defRPr/>
              </a:pPr>
              <a:t>‹#›</a:t>
            </a:fld>
            <a:endParaRPr lang="en-US" dirty="0"/>
          </a:p>
        </p:txBody>
      </p:sp>
    </p:spTree>
    <p:extLst>
      <p:ext uri="{BB962C8B-B14F-4D97-AF65-F5344CB8AC3E}">
        <p14:creationId xmlns:p14="http://schemas.microsoft.com/office/powerpoint/2010/main" val="185407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Custom 1 Image">
    <p:spTree>
      <p:nvGrpSpPr>
        <p:cNvPr id="1" name=""/>
        <p:cNvGrpSpPr/>
        <p:nvPr/>
      </p:nvGrpSpPr>
      <p:grpSpPr>
        <a:xfrm>
          <a:off x="0" y="0"/>
          <a:ext cx="0" cy="0"/>
          <a:chOff x="0" y="0"/>
          <a:chExt cx="0" cy="0"/>
        </a:xfrm>
      </p:grpSpPr>
      <p:sp>
        <p:nvSpPr>
          <p:cNvPr id="6" name="Rectangle 5"/>
          <p:cNvSpPr/>
          <p:nvPr/>
        </p:nvSpPr>
        <p:spPr>
          <a:xfrm>
            <a:off x="1588" y="0"/>
            <a:ext cx="9172575" cy="59150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4400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15"/>
          <p:cNvSpPr>
            <a:spLocks noGrp="1"/>
          </p:cNvSpPr>
          <p:nvPr>
            <p:ph type="pic" sz="quarter" idx="13"/>
          </p:nvPr>
        </p:nvSpPr>
        <p:spPr>
          <a:xfrm>
            <a:off x="-1" y="0"/>
            <a:ext cx="9144001" cy="2809875"/>
          </a:xfrm>
          <a:prstGeom prst="rect">
            <a:avLst/>
          </a:prstGeom>
        </p:spPr>
        <p:txBody>
          <a:bodyPr rtlCol="0">
            <a:normAutofit/>
          </a:bodyPr>
          <a:lstStyle>
            <a:lvl1pPr marL="0" indent="0">
              <a:buFontTx/>
              <a:buNone/>
              <a:defRPr sz="1800"/>
            </a:lvl1pPr>
          </a:lstStyle>
          <a:p>
            <a:pPr lvl="0"/>
            <a:r>
              <a:rPr lang="en-US" noProof="0"/>
              <a:t>Drag picture to placeholder or click icon to add</a:t>
            </a:r>
            <a:endParaRPr lang="en-US" noProof="0" dirty="0"/>
          </a:p>
        </p:txBody>
      </p:sp>
      <p:sp>
        <p:nvSpPr>
          <p:cNvPr id="9"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a:t>Click to edit Master title style</a:t>
            </a:r>
            <a:endParaRPr lang="en-US" dirty="0"/>
          </a:p>
        </p:txBody>
      </p:sp>
      <p:sp>
        <p:nvSpPr>
          <p:cNvPr id="10"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a:t>Click to edit Master subtitle style</a:t>
            </a:r>
            <a:endParaRPr lang="en-US" dirty="0"/>
          </a:p>
        </p:txBody>
      </p:sp>
      <p:sp>
        <p:nvSpPr>
          <p:cNvPr id="12" name="Text Placeholder 15"/>
          <p:cNvSpPr>
            <a:spLocks noGrp="1"/>
          </p:cNvSpPr>
          <p:nvPr>
            <p:ph type="body" sz="quarter" idx="14"/>
          </p:nvPr>
        </p:nvSpPr>
        <p:spPr>
          <a:xfrm>
            <a:off x="442206" y="4887456"/>
            <a:ext cx="7918022" cy="378005"/>
          </a:xfrm>
          <a:prstGeom prst="rect">
            <a:avLst/>
          </a:prstGeom>
        </p:spPr>
        <p:txBody>
          <a:bodyPr/>
          <a:lstStyle>
            <a:lvl1pPr marL="0" indent="0">
              <a:buFontTx/>
              <a:buNone/>
              <a:defRPr sz="1600">
                <a:solidFill>
                  <a:schemeClr val="bg1"/>
                </a:solidFill>
                <a:latin typeface="Verdana"/>
              </a:defRPr>
            </a:lvl1pPr>
          </a:lstStyle>
          <a:p>
            <a:pPr lvl="0"/>
            <a:r>
              <a:rPr lang="en-US"/>
              <a:t>Click to edit Master text styles</a:t>
            </a:r>
          </a:p>
        </p:txBody>
      </p:sp>
      <p:sp>
        <p:nvSpPr>
          <p:cNvPr id="11" name="Date Placeholder 1"/>
          <p:cNvSpPr>
            <a:spLocks noGrp="1"/>
          </p:cNvSpPr>
          <p:nvPr>
            <p:ph type="dt" sz="half" idx="15"/>
          </p:nvPr>
        </p:nvSpPr>
        <p:spPr>
          <a:xfrm>
            <a:off x="865188" y="6478750"/>
            <a:ext cx="1643062" cy="365125"/>
          </a:xfrm>
          <a:prstGeom prst="rect">
            <a:avLst/>
          </a:prstGeom>
        </p:spPr>
        <p:txBody>
          <a:bodyPr/>
          <a:lstStyle>
            <a:lvl1pPr>
              <a:defRPr/>
            </a:lvl1pPr>
          </a:lstStyle>
          <a:p>
            <a:pPr>
              <a:defRPr/>
            </a:pPr>
            <a:fld id="{3A153CA0-98D1-43F8-B63C-4238A8826B0E}" type="datetime1">
              <a:rPr lang="en-US" smtClean="0"/>
              <a:t>8/4/2020</a:t>
            </a:fld>
            <a:endParaRPr lang="en-US" dirty="0"/>
          </a:p>
        </p:txBody>
      </p:sp>
      <p:sp>
        <p:nvSpPr>
          <p:cNvPr id="13" name="Slide Number Placeholder 2"/>
          <p:cNvSpPr>
            <a:spLocks noGrp="1"/>
          </p:cNvSpPr>
          <p:nvPr>
            <p:ph type="sldNum" sz="quarter" idx="16"/>
          </p:nvPr>
        </p:nvSpPr>
        <p:spPr>
          <a:xfrm>
            <a:off x="444500" y="6478750"/>
            <a:ext cx="358775" cy="365125"/>
          </a:xfrm>
          <a:prstGeom prst="rect">
            <a:avLst/>
          </a:prstGeom>
        </p:spPr>
        <p:txBody>
          <a:bodyPr/>
          <a:lstStyle>
            <a:lvl1pPr>
              <a:defRPr/>
            </a:lvl1pPr>
          </a:lstStyle>
          <a:p>
            <a:pPr>
              <a:defRPr/>
            </a:pPr>
            <a:fld id="{D3A5D731-B9C6-7D47-856A-3907FB9208F6}" type="slidenum">
              <a:rPr lang="en-US"/>
              <a:pPr>
                <a:defRPr/>
              </a:pPr>
              <a:t>‹#›</a:t>
            </a:fld>
            <a:endParaRPr lang="en-US" dirty="0"/>
          </a:p>
        </p:txBody>
      </p:sp>
    </p:spTree>
    <p:extLst>
      <p:ext uri="{BB962C8B-B14F-4D97-AF65-F5344CB8AC3E}">
        <p14:creationId xmlns:p14="http://schemas.microsoft.com/office/powerpoint/2010/main" val="271491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xfrm>
            <a:off x="457200" y="2417899"/>
            <a:ext cx="8229600" cy="1143000"/>
          </a:xfrm>
          <a:prstGeom prst="rect">
            <a:avLst/>
          </a:prstGeom>
        </p:spPr>
        <p:txBody>
          <a:bodyPr/>
          <a:lstStyle>
            <a:lvl1pPr algn="l">
              <a:defRPr sz="4600" b="1">
                <a:solidFill>
                  <a:srgbClr val="FFFFFF"/>
                </a:solidFill>
                <a:latin typeface="Verdana"/>
                <a:cs typeface="Verdana"/>
              </a:defRPr>
            </a:lvl1pPr>
          </a:lstStyle>
          <a:p>
            <a:r>
              <a:rPr lang="en-US"/>
              <a:t>Click to edit Master title style</a:t>
            </a:r>
            <a:endParaRPr lang="en-US" dirty="0"/>
          </a:p>
        </p:txBody>
      </p:sp>
      <p:sp>
        <p:nvSpPr>
          <p:cNvPr id="4" name="Slide Number Placeholder 2"/>
          <p:cNvSpPr>
            <a:spLocks noGrp="1"/>
          </p:cNvSpPr>
          <p:nvPr>
            <p:ph type="sldNum" sz="quarter" idx="10"/>
          </p:nvPr>
        </p:nvSpPr>
        <p:spPr>
          <a:xfrm>
            <a:off x="444500" y="6478750"/>
            <a:ext cx="358775" cy="365125"/>
          </a:xfrm>
          <a:prstGeom prst="rect">
            <a:avLst/>
          </a:prstGeom>
        </p:spPr>
        <p:txBody>
          <a:bodyPr/>
          <a:lstStyle>
            <a:lvl1pPr>
              <a:defRPr/>
            </a:lvl1pPr>
          </a:lstStyle>
          <a:p>
            <a:pPr>
              <a:defRPr/>
            </a:pPr>
            <a:fld id="{C3BB0459-26FD-7248-9C09-9BAEF8174546}" type="slidenum">
              <a:rPr lang="en-US"/>
              <a:pPr>
                <a:defRPr/>
              </a:pPr>
              <a:t>‹#›</a:t>
            </a:fld>
            <a:endParaRPr lang="en-US" dirty="0"/>
          </a:p>
        </p:txBody>
      </p:sp>
      <p:sp>
        <p:nvSpPr>
          <p:cNvPr id="5" name="Date Placeholder 3"/>
          <p:cNvSpPr>
            <a:spLocks noGrp="1"/>
          </p:cNvSpPr>
          <p:nvPr>
            <p:ph type="dt" sz="half" idx="11"/>
          </p:nvPr>
        </p:nvSpPr>
        <p:spPr>
          <a:xfrm>
            <a:off x="865188" y="6478750"/>
            <a:ext cx="1643062" cy="365125"/>
          </a:xfrm>
          <a:prstGeom prst="rect">
            <a:avLst/>
          </a:prstGeom>
        </p:spPr>
        <p:txBody>
          <a:bodyPr/>
          <a:lstStyle>
            <a:lvl1pPr>
              <a:defRPr/>
            </a:lvl1pPr>
          </a:lstStyle>
          <a:p>
            <a:pPr>
              <a:defRPr/>
            </a:pPr>
            <a:fld id="{7CCAC902-EC4E-4941-A49C-ED3DD27D3C2F}" type="datetime1">
              <a:rPr lang="en-US" smtClean="0"/>
              <a:t>8/4/2020</a:t>
            </a:fld>
            <a:endParaRPr lang="en-US" dirty="0"/>
          </a:p>
        </p:txBody>
      </p:sp>
    </p:spTree>
    <p:extLst>
      <p:ext uri="{BB962C8B-B14F-4D97-AF65-F5344CB8AC3E}">
        <p14:creationId xmlns:p14="http://schemas.microsoft.com/office/powerpoint/2010/main" val="142557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N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
          <p:cNvSpPr>
            <a:spLocks noGrp="1"/>
          </p:cNvSpPr>
          <p:nvPr>
            <p:ph type="sldNum" sz="quarter" idx="10"/>
          </p:nvPr>
        </p:nvSpPr>
        <p:spPr>
          <a:xfrm>
            <a:off x="444500" y="6478750"/>
            <a:ext cx="358775" cy="365125"/>
          </a:xfrm>
          <a:prstGeom prst="rect">
            <a:avLst/>
          </a:prstGeom>
        </p:spPr>
        <p:txBody>
          <a:bodyPr/>
          <a:lstStyle>
            <a:lvl1pPr>
              <a:defRPr/>
            </a:lvl1pPr>
          </a:lstStyle>
          <a:p>
            <a:pPr>
              <a:defRPr/>
            </a:pPr>
            <a:fld id="{942DB186-ED04-5C4C-B3C5-0B410677D56D}" type="slidenum">
              <a:rPr lang="en-US"/>
              <a:pPr>
                <a:defRPr/>
              </a:pPr>
              <a:t>‹#›</a:t>
            </a:fld>
            <a:endParaRPr lang="en-US" dirty="0"/>
          </a:p>
        </p:txBody>
      </p:sp>
      <p:sp>
        <p:nvSpPr>
          <p:cNvPr id="4" name="Date Placeholder 2"/>
          <p:cNvSpPr>
            <a:spLocks noGrp="1"/>
          </p:cNvSpPr>
          <p:nvPr>
            <p:ph type="dt" sz="half" idx="11"/>
          </p:nvPr>
        </p:nvSpPr>
        <p:spPr>
          <a:xfrm>
            <a:off x="865188" y="6478750"/>
            <a:ext cx="1643062" cy="365125"/>
          </a:xfrm>
          <a:prstGeom prst="rect">
            <a:avLst/>
          </a:prstGeom>
        </p:spPr>
        <p:txBody>
          <a:bodyPr/>
          <a:lstStyle>
            <a:lvl1pPr>
              <a:defRPr/>
            </a:lvl1pPr>
          </a:lstStyle>
          <a:p>
            <a:pPr>
              <a:defRPr/>
            </a:pPr>
            <a:fld id="{9531267D-9BF8-4711-A5BA-DDA93C8B8D09}" type="datetime1">
              <a:rPr lang="en-US" smtClean="0"/>
              <a:t>8/4/2020</a:t>
            </a:fld>
            <a:endParaRPr lang="en-US" dirty="0"/>
          </a:p>
        </p:txBody>
      </p:sp>
    </p:spTree>
    <p:extLst>
      <p:ext uri="{BB962C8B-B14F-4D97-AF65-F5344CB8AC3E}">
        <p14:creationId xmlns:p14="http://schemas.microsoft.com/office/powerpoint/2010/main" val="3391342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20"/>
          <a:srcRect/>
          <a:stretch>
            <a:fillRect/>
          </a:stretch>
        </a:blipFill>
        <a:effectLst/>
      </p:bgPr>
    </p:bg>
    <p:spTree>
      <p:nvGrpSpPr>
        <p:cNvPr id="1" name=""/>
        <p:cNvGrpSpPr/>
        <p:nvPr/>
      </p:nvGrpSpPr>
      <p:grpSpPr>
        <a:xfrm>
          <a:off x="0" y="0"/>
          <a:ext cx="0" cy="0"/>
          <a:chOff x="0" y="0"/>
          <a:chExt cx="0" cy="0"/>
        </a:xfrm>
      </p:grpSpPr>
      <p:sp>
        <p:nvSpPr>
          <p:cNvPr id="1026" name="Title Placeholder 9"/>
          <p:cNvSpPr>
            <a:spLocks noGrp="1" noChangeAspect="1"/>
          </p:cNvSpPr>
          <p:nvPr>
            <p:ph type="title"/>
          </p:nvPr>
        </p:nvSpPr>
        <p:spPr bwMode="auto">
          <a:xfrm>
            <a:off x="365125" y="134938"/>
            <a:ext cx="8326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9" name="Rectangle 3"/>
          <p:cNvSpPr>
            <a:spLocks noChangeArrowheads="1"/>
          </p:cNvSpPr>
          <p:nvPr/>
        </p:nvSpPr>
        <p:spPr bwMode="auto">
          <a:xfrm rot="-5400000">
            <a:off x="9449594" y="5911057"/>
            <a:ext cx="1709737"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600" dirty="0">
                <a:solidFill>
                  <a:srgbClr val="7F7F7F"/>
                </a:solidFill>
              </a:rPr>
              <a:t>12-CRS-0106 REVISED 8 FEB 2013</a:t>
            </a:r>
          </a:p>
        </p:txBody>
      </p:sp>
      <p:sp>
        <p:nvSpPr>
          <p:cNvPr id="1030" name="Text Placeholder 11"/>
          <p:cNvSpPr>
            <a:spLocks noGrp="1"/>
          </p:cNvSpPr>
          <p:nvPr>
            <p:ph type="body" idx="1"/>
          </p:nvPr>
        </p:nvSpPr>
        <p:spPr bwMode="auto">
          <a:xfrm>
            <a:off x="365125" y="1646238"/>
            <a:ext cx="8326438" cy="438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31" name="Picture 4" descr="ieee_tag_blue_006699.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7718425" y="6132513"/>
            <a:ext cx="989013"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Date Placeholder 2"/>
          <p:cNvSpPr txBox="1">
            <a:spLocks/>
          </p:cNvSpPr>
          <p:nvPr userDrawn="1"/>
        </p:nvSpPr>
        <p:spPr>
          <a:xfrm>
            <a:off x="2570163" y="6504059"/>
            <a:ext cx="5148262" cy="365125"/>
          </a:xfrm>
          <a:prstGeom prst="rect">
            <a:avLst/>
          </a:prstGeom>
        </p:spPr>
        <p:txBody>
          <a:bodyPr vert="horz" lIns="0" tIns="45720" rIns="91440" bIns="45720" rtlCol="0" anchor="ctr"/>
          <a:lstStyle>
            <a:defPPr>
              <a:defRPr lang="en-US"/>
            </a:defPPr>
            <a:lvl1pPr algn="l" defTabSz="457200" rtl="0" fontAlgn="auto">
              <a:spcBef>
                <a:spcPts val="0"/>
              </a:spcBef>
              <a:spcAft>
                <a:spcPts val="0"/>
              </a:spcAft>
              <a:defRPr sz="1050" kern="1200" smtClean="0">
                <a:solidFill>
                  <a:schemeClr val="tx1">
                    <a:tint val="75000"/>
                  </a:schemeClr>
                </a:solidFill>
                <a:latin typeface="+mn-lt"/>
                <a:ea typeface="+mn-ea"/>
                <a:cs typeface="+mn-cs"/>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r>
              <a:rPr lang="en-US" sz="1050" b="0" i="1" dirty="0"/>
              <a:t>PINT</a:t>
            </a:r>
            <a:r>
              <a:rPr lang="en-US" sz="1050" b="0" dirty="0"/>
              <a:t>: Probabilistic In-band Network Telemetry</a:t>
            </a:r>
            <a:endParaRPr lang="en-US" sz="1050" b="1" i="0" kern="1200" dirty="0">
              <a:solidFill>
                <a:schemeClr val="tx1">
                  <a:tint val="75000"/>
                </a:schemeClr>
              </a:solidFill>
              <a:effectLst/>
              <a:latin typeface="+mn-lt"/>
              <a:ea typeface="+mn-ea"/>
              <a:cs typeface="+mn-cs"/>
            </a:endParaRPr>
          </a:p>
        </p:txBody>
      </p:sp>
      <p:sp>
        <p:nvSpPr>
          <p:cNvPr id="4" name="Rectangle 3">
            <a:extLst>
              <a:ext uri="{FF2B5EF4-FFF2-40B4-BE49-F238E27FC236}">
                <a16:creationId xmlns:a16="http://schemas.microsoft.com/office/drawing/2014/main" id="{35977897-B7C8-4A82-AA5A-AA5272AF6101}"/>
              </a:ext>
            </a:extLst>
          </p:cNvPr>
          <p:cNvSpPr/>
          <p:nvPr userDrawn="1"/>
        </p:nvSpPr>
        <p:spPr>
          <a:xfrm>
            <a:off x="7652707" y="6132513"/>
            <a:ext cx="1197526" cy="59054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A054A9A-E5D4-4D11-846C-B6869A2FFB41}"/>
              </a:ext>
            </a:extLst>
          </p:cNvPr>
          <p:cNvSpPr>
            <a:spLocks noGrp="1"/>
          </p:cNvSpPr>
          <p:nvPr>
            <p:ph type="sldNum" sz="quarter" idx="4"/>
          </p:nvPr>
        </p:nvSpPr>
        <p:spPr>
          <a:xfrm>
            <a:off x="-663575" y="6507162"/>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BF8B7-B268-4FF9-B6F1-4063C09B438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5" r:id="rId1"/>
    <p:sldLayoutId id="2147483687" r:id="rId2"/>
    <p:sldLayoutId id="2147483696" r:id="rId3"/>
    <p:sldLayoutId id="2147483697" r:id="rId4"/>
    <p:sldLayoutId id="2147483698" r:id="rId5"/>
    <p:sldLayoutId id="2147483699" r:id="rId6"/>
    <p:sldLayoutId id="2147483700" r:id="rId7"/>
    <p:sldLayoutId id="2147483701" r:id="rId8"/>
    <p:sldLayoutId id="2147483688" r:id="rId9"/>
    <p:sldLayoutId id="2147483689" r:id="rId10"/>
    <p:sldLayoutId id="2147483690" r:id="rId11"/>
    <p:sldLayoutId id="2147483691" r:id="rId12"/>
    <p:sldLayoutId id="2147483692" r:id="rId13"/>
    <p:sldLayoutId id="2147483693" r:id="rId14"/>
    <p:sldLayoutId id="2147483694" r:id="rId15"/>
    <p:sldLayoutId id="2147483702" r:id="rId16"/>
    <p:sldLayoutId id="2147483704" r:id="rId17"/>
    <p:sldLayoutId id="2147483705" r:id="rId18"/>
  </p:sldLayoutIdLst>
  <p:hf hdr="0" ftr="0"/>
  <p:txStyles>
    <p:titleStyle>
      <a:lvl1pPr algn="l" defTabSz="457200" rtl="0" eaLnBrk="1" fontAlgn="base" hangingPunct="1">
        <a:spcBef>
          <a:spcPct val="0"/>
        </a:spcBef>
        <a:spcAft>
          <a:spcPct val="0"/>
        </a:spcAft>
        <a:defRPr sz="3200" b="1" kern="1200">
          <a:solidFill>
            <a:schemeClr val="bg1"/>
          </a:solidFill>
          <a:latin typeface="+mj-lt"/>
          <a:ea typeface="ＭＳ Ｐゴシック" charset="0"/>
          <a:cs typeface="ＭＳ Ｐゴシック" charset="0"/>
        </a:defRPr>
      </a:lvl1pPr>
      <a:lvl2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2pPr>
      <a:lvl3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3pPr>
      <a:lvl4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4pPr>
      <a:lvl5pPr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5pPr>
      <a:lvl6pPr marL="4572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6pPr>
      <a:lvl7pPr marL="9144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7pPr>
      <a:lvl8pPr marL="13716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8pPr>
      <a:lvl9pPr marL="1828800" algn="l" defTabSz="457200" rtl="0" eaLnBrk="1" fontAlgn="base" hangingPunct="1">
        <a:spcBef>
          <a:spcPct val="0"/>
        </a:spcBef>
        <a:spcAft>
          <a:spcPct val="0"/>
        </a:spcAft>
        <a:defRPr sz="3200" b="1">
          <a:solidFill>
            <a:schemeClr val="bg1"/>
          </a:solidFill>
          <a:latin typeface="Verdana" charset="0"/>
          <a:ea typeface="ＭＳ Ｐゴシック" charset="0"/>
          <a:cs typeface="ＭＳ Ｐゴシック" charset="0"/>
        </a:defRPr>
      </a:lvl9pPr>
    </p:titleStyle>
    <p:bodyStyle>
      <a:lvl1pPr marL="346075" indent="-346075" algn="l" defTabSz="457200" rtl="0" eaLnBrk="1" fontAlgn="base" hangingPunct="1">
        <a:spcBef>
          <a:spcPts val="1800"/>
        </a:spcBef>
        <a:spcAft>
          <a:spcPct val="0"/>
        </a:spcAft>
        <a:buSzPct val="135000"/>
        <a:buBlip>
          <a:blip r:embed="rId22"/>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microsoft.com/office/2007/relationships/hdphoto" Target="../media/hdphoto1.wdp"/><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671.png"/><Relationship Id="rId11" Type="http://schemas.openxmlformats.org/officeDocument/2006/relationships/image" Target="../media/image72.png"/><Relationship Id="rId5" Type="http://schemas.openxmlformats.org/officeDocument/2006/relationships/image" Target="../media/image662.png"/><Relationship Id="rId10" Type="http://schemas.openxmlformats.org/officeDocument/2006/relationships/image" Target="../media/image71.png"/><Relationship Id="rId4" Type="http://schemas.openxmlformats.org/officeDocument/2006/relationships/image" Target="../media/image651.pn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jpe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vmlDrawing" Target="../drawings/vmlDrawing1.vml"/><Relationship Id="rId5" Type="http://schemas.openxmlformats.org/officeDocument/2006/relationships/image" Target="../media/image50.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621.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70.png"/><Relationship Id="rId7" Type="http://schemas.openxmlformats.org/officeDocument/2006/relationships/image" Target="../media/image600.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590.png"/><Relationship Id="rId5"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620.png"/></Relationships>
</file>

<file path=ppt/slides/_rels/slide25.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570.png"/><Relationship Id="rId7" Type="http://schemas.openxmlformats.org/officeDocument/2006/relationships/image" Target="../media/image610.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90.png"/><Relationship Id="rId5" Type="http://schemas.openxmlformats.org/officeDocument/2006/relationships/image" Target="../media/image60.png"/><Relationship Id="rId10" Type="http://schemas.openxmlformats.org/officeDocument/2006/relationships/image" Target="../media/image661.png"/><Relationship Id="rId4" Type="http://schemas.openxmlformats.org/officeDocument/2006/relationships/image" Target="../media/image3.png"/><Relationship Id="rId9" Type="http://schemas.openxmlformats.org/officeDocument/2006/relationships/image" Target="../media/image640.png"/></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51.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740.png"/><Relationship Id="rId5" Type="http://schemas.openxmlformats.org/officeDocument/2006/relationships/image" Target="../media/image61.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63.wmf"/><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770.png"/><Relationship Id="rId4" Type="http://schemas.openxmlformats.org/officeDocument/2006/relationships/image" Target="../media/image670.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815" y="3105336"/>
            <a:ext cx="9195378" cy="1415427"/>
          </a:xfrm>
        </p:spPr>
        <p:txBody>
          <a:bodyPr rtlCol="0">
            <a:noAutofit/>
          </a:bodyPr>
          <a:lstStyle/>
          <a:p>
            <a:pPr fontAlgn="auto">
              <a:spcAft>
                <a:spcPts val="0"/>
              </a:spcAft>
              <a:defRPr/>
            </a:pPr>
            <a:r>
              <a:rPr lang="en-US" sz="3000" b="0" i="1" dirty="0"/>
              <a:t>PINT</a:t>
            </a:r>
            <a:r>
              <a:rPr lang="en-US" sz="3000" b="0" dirty="0"/>
              <a:t>: Probabilistic In-band Network Telemetry</a:t>
            </a:r>
            <a:endParaRPr lang="en-US" sz="3000" i="1" dirty="0">
              <a:ea typeface="+mj-ea"/>
              <a:cs typeface="+mj-cs"/>
            </a:endParaRPr>
          </a:p>
        </p:txBody>
      </p:sp>
      <p:sp>
        <p:nvSpPr>
          <p:cNvPr id="10244" name="Subtitle 4"/>
          <p:cNvSpPr>
            <a:spLocks noGrp="1"/>
          </p:cNvSpPr>
          <p:nvPr>
            <p:ph type="subTitle" idx="1"/>
          </p:nvPr>
        </p:nvSpPr>
        <p:spPr>
          <a:xfrm>
            <a:off x="42271" y="4305656"/>
            <a:ext cx="8480121" cy="430213"/>
          </a:xfrm>
        </p:spPr>
        <p:txBody>
          <a:bodyPr/>
          <a:lstStyle/>
          <a:p>
            <a:pPr>
              <a:buFont typeface="Wingdings" charset="0"/>
              <a:buNone/>
            </a:pPr>
            <a:r>
              <a:rPr lang="en-US" sz="2800" dirty="0">
                <a:latin typeface="Verdana" charset="0"/>
                <a:cs typeface="Verdana" charset="0"/>
              </a:rPr>
              <a:t>Ran Ben Basat, Harvard University</a:t>
            </a:r>
          </a:p>
          <a:p>
            <a:r>
              <a:rPr lang="en-US" sz="2300" dirty="0">
                <a:latin typeface="Verdana" charset="0"/>
                <a:cs typeface="Verdana" charset="0"/>
              </a:rPr>
              <a:t>Joint work with Sivaram Ramanathan, Yuliang Li (Harvard), Gianni </a:t>
            </a:r>
            <a:r>
              <a:rPr lang="en-US" sz="2300" dirty="0" err="1">
                <a:latin typeface="Verdana" charset="0"/>
                <a:cs typeface="Verdana" charset="0"/>
              </a:rPr>
              <a:t>Antichi</a:t>
            </a:r>
            <a:r>
              <a:rPr lang="en-US" sz="2300" dirty="0">
                <a:latin typeface="Verdana" charset="0"/>
                <a:cs typeface="Verdana" charset="0"/>
              </a:rPr>
              <a:t> (QMUL), Minlan Yu, Michael Mitzenmacher (Harvard)</a:t>
            </a:r>
          </a:p>
        </p:txBody>
      </p:sp>
      <p:sp>
        <p:nvSpPr>
          <p:cNvPr id="7" name="Slide Number Placeholder 2">
            <a:extLst>
              <a:ext uri="{FF2B5EF4-FFF2-40B4-BE49-F238E27FC236}">
                <a16:creationId xmlns:a16="http://schemas.microsoft.com/office/drawing/2014/main" id="{DA154524-CF31-424D-A8ED-29774D70F2EA}"/>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1</a:t>
            </a:fld>
            <a:endParaRPr lang="en-US" sz="1200" dirty="0">
              <a:solidFill>
                <a:schemeClr val="tx1">
                  <a:tint val="75000"/>
                </a:schemeClr>
              </a:solidFill>
            </a:endParaRPr>
          </a:p>
        </p:txBody>
      </p:sp>
      <p:pic>
        <p:nvPicPr>
          <p:cNvPr id="6" name="Picture 2" descr="Image result for harvard">
            <a:extLst>
              <a:ext uri="{FF2B5EF4-FFF2-40B4-BE49-F238E27FC236}">
                <a16:creationId xmlns:a16="http://schemas.microsoft.com/office/drawing/2014/main" id="{126E2624-2385-4A1E-A861-4EE0527A29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499" y="6084951"/>
            <a:ext cx="813934" cy="8139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56" y="-15367"/>
            <a:ext cx="7886700" cy="1325563"/>
          </a:xfrm>
        </p:spPr>
        <p:txBody>
          <a:bodyPr/>
          <a:lstStyle/>
          <a:p>
            <a:r>
              <a:rPr lang="en-US" sz="4000" dirty="0"/>
              <a:t>Telemetry Use case #3 – Network Debugging</a:t>
            </a:r>
          </a:p>
        </p:txBody>
      </p:sp>
      <p:sp>
        <p:nvSpPr>
          <p:cNvPr id="5" name="Content Placeholder 4">
            <a:extLst>
              <a:ext uri="{FF2B5EF4-FFF2-40B4-BE49-F238E27FC236}">
                <a16:creationId xmlns:a16="http://schemas.microsoft.com/office/drawing/2014/main" id="{4DBB9747-209F-4E7A-9EE8-AB20D59C558D}"/>
              </a:ext>
            </a:extLst>
          </p:cNvPr>
          <p:cNvSpPr>
            <a:spLocks noGrp="1"/>
          </p:cNvSpPr>
          <p:nvPr>
            <p:ph idx="1"/>
          </p:nvPr>
        </p:nvSpPr>
        <p:spPr>
          <a:xfrm>
            <a:off x="84640" y="1513108"/>
            <a:ext cx="8897314" cy="1100455"/>
          </a:xfrm>
        </p:spPr>
        <p:txBody>
          <a:bodyPr/>
          <a:lstStyle/>
          <a:p>
            <a:r>
              <a:rPr lang="en-US" sz="3200" dirty="0"/>
              <a:t>Identify switches/links with high latency.</a:t>
            </a:r>
          </a:p>
          <a:p>
            <a:endParaRPr lang="en-US" sz="3200" dirty="0"/>
          </a:p>
          <a:p>
            <a:r>
              <a:rPr lang="en-US" sz="3200" dirty="0"/>
              <a:t>Discover load imbalance.</a:t>
            </a:r>
          </a:p>
          <a:p>
            <a:endParaRPr lang="en-US" sz="3200" dirty="0"/>
          </a:p>
          <a:p>
            <a:endParaRPr lang="en-US" sz="3200" dirty="0"/>
          </a:p>
          <a:p>
            <a:endParaRPr lang="en-US" sz="3200" dirty="0"/>
          </a:p>
        </p:txBody>
      </p:sp>
      <p:sp>
        <p:nvSpPr>
          <p:cNvPr id="9" name="Slide Number Placeholder 2">
            <a:extLst>
              <a:ext uri="{FF2B5EF4-FFF2-40B4-BE49-F238E27FC236}">
                <a16:creationId xmlns:a16="http://schemas.microsoft.com/office/drawing/2014/main" id="{F6698373-5E3F-4DE7-8A2B-2D18F410F220}"/>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10</a:t>
            </a:fld>
            <a:endParaRPr lang="en-US" sz="1200" dirty="0">
              <a:solidFill>
                <a:schemeClr val="tx1">
                  <a:tint val="75000"/>
                </a:schemeClr>
              </a:solidFill>
            </a:endParaRPr>
          </a:p>
        </p:txBody>
      </p:sp>
      <p:sp>
        <p:nvSpPr>
          <p:cNvPr id="10" name="Rectangle 9">
            <a:extLst>
              <a:ext uri="{FF2B5EF4-FFF2-40B4-BE49-F238E27FC236}">
                <a16:creationId xmlns:a16="http://schemas.microsoft.com/office/drawing/2014/main" id="{D20269D5-893F-4CF9-A940-4F848DB04D78}"/>
              </a:ext>
            </a:extLst>
          </p:cNvPr>
          <p:cNvSpPr/>
          <p:nvPr/>
        </p:nvSpPr>
        <p:spPr>
          <a:xfrm>
            <a:off x="1773423" y="6548692"/>
            <a:ext cx="5969480" cy="368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150" name="Picture 6" descr="Image result for datacenter network">
            <a:extLst>
              <a:ext uri="{FF2B5EF4-FFF2-40B4-BE49-F238E27FC236}">
                <a16:creationId xmlns:a16="http://schemas.microsoft.com/office/drawing/2014/main" id="{B8D2E6CC-07A3-48F7-8045-227D83847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163" y="4490977"/>
            <a:ext cx="4556836" cy="236702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debugging">
            <a:extLst>
              <a:ext uri="{FF2B5EF4-FFF2-40B4-BE49-F238E27FC236}">
                <a16:creationId xmlns:a16="http://schemas.microsoft.com/office/drawing/2014/main" id="{5015A9DC-3A98-4AB8-9DC6-DA5F4F033FF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38379" y1="82985" x2="52051" y2="51883"/>
                        <a14:foregroundMark x1="52051" y1="51883" x2="56738" y2="48117"/>
                        <a14:foregroundMark x1="56738" y1="48117" x2="55371" y2="55370"/>
                        <a14:foregroundMark x1="55371" y1="55370" x2="50098" y2="51046"/>
                        <a14:foregroundMark x1="50098" y1="51046" x2="44141" y2="36820"/>
                        <a14:foregroundMark x1="44141" y1="36820" x2="46777" y2="29289"/>
                        <a14:foregroundMark x1="46777" y1="29289" x2="51465" y2="23710"/>
                        <a14:foregroundMark x1="51465" y1="23710" x2="57422" y2="22315"/>
                        <a14:foregroundMark x1="57422" y1="22315" x2="62891" y2="24128"/>
                        <a14:foregroundMark x1="62891" y1="24128" x2="66016" y2="30823"/>
                        <a14:foregroundMark x1="66016" y1="30823" x2="67676" y2="38633"/>
                        <a14:foregroundMark x1="67676" y1="38633" x2="67188" y2="46862"/>
                        <a14:foregroundMark x1="67188" y1="46862" x2="64258" y2="53696"/>
                        <a14:foregroundMark x1="64258" y1="53696" x2="59375" y2="58159"/>
                        <a14:foregroundMark x1="59375" y1="58159" x2="53809" y2="59414"/>
                        <a14:foregroundMark x1="53809" y1="59414" x2="43457" y2="51743"/>
                        <a14:foregroundMark x1="43457" y1="51743" x2="40918" y2="45049"/>
                        <a14:foregroundMark x1="40918" y1="45049" x2="41504" y2="37099"/>
                        <a14:foregroundMark x1="41504" y1="37099" x2="44043" y2="30404"/>
                        <a14:foregroundMark x1="44043" y1="30404" x2="47949" y2="25244"/>
                        <a14:foregroundMark x1="47949" y1="25244" x2="52637" y2="22176"/>
                        <a14:foregroundMark x1="35938" y1="81729" x2="40234" y2="84100"/>
                        <a14:backgroundMark x1="29785" y1="67503" x2="31445" y2="26081"/>
                        <a14:backgroundMark x1="31445" y1="26081" x2="32324" y2="24407"/>
                        <a14:backgroundMark x1="78516" y1="77685" x2="78711" y2="38215"/>
                        <a14:backgroundMark x1="78711" y1="38215" x2="75586" y2="20781"/>
                        <a14:backgroundMark x1="75586" y1="20781" x2="70801" y2="16736"/>
                        <a14:backgroundMark x1="70801" y1="16736" x2="32227" y2="15202"/>
                        <a14:backgroundMark x1="32227" y1="15202" x2="28613" y2="22176"/>
                        <a14:backgroundMark x1="28613" y1="22176" x2="18945" y2="69317"/>
                        <a14:backgroundMark x1="36719" y1="73222" x2="18750" y2="73640"/>
                        <a14:backgroundMark x1="50781" y1="79498" x2="61816" y2="71269"/>
                        <a14:backgroundMark x1="61816" y1="71269" x2="68555" y2="68898"/>
                        <a14:backgroundMark x1="68555" y1="68898" x2="75195" y2="74477"/>
                        <a14:backgroundMark x1="75195" y1="74477" x2="69043" y2="80195"/>
                        <a14:backgroundMark x1="69043" y1="80195" x2="63770" y2="81729"/>
                        <a14:backgroundMark x1="63770" y1="81729" x2="60059" y2="87029"/>
                        <a14:backgroundMark x1="60059" y1="87029" x2="53516" y2="88285"/>
                        <a14:backgroundMark x1="53516" y1="88285" x2="54004" y2="79498"/>
                        <a14:backgroundMark x1="54004" y1="79498" x2="67871" y2="68201"/>
                        <a14:backgroundMark x1="67871" y1="68201" x2="74219" y2="67503"/>
                        <a14:backgroundMark x1="74219" y1="67503" x2="81250" y2="63180"/>
                        <a14:backgroundMark x1="81250" y1="63180" x2="83496" y2="56067"/>
                        <a14:backgroundMark x1="83496" y1="56067" x2="83008" y2="42538"/>
                        <a14:backgroundMark x1="83008" y1="42538" x2="68262" y2="64435"/>
                        <a14:backgroundMark x1="68262" y1="64435" x2="75879" y2="48536"/>
                        <a14:backgroundMark x1="75879" y1="48536" x2="79199" y2="24965"/>
                        <a14:backgroundMark x1="79199" y1="24965" x2="78906" y2="17294"/>
                        <a14:backgroundMark x1="78906" y1="17294" x2="81836" y2="24826"/>
                        <a14:backgroundMark x1="81836" y1="24826" x2="83008" y2="32636"/>
                        <a14:backgroundMark x1="83008" y1="32636" x2="77148" y2="36123"/>
                        <a14:backgroundMark x1="77148" y1="36123" x2="70703" y2="22176"/>
                        <a14:backgroundMark x1="70703" y1="22176" x2="59180" y2="15621"/>
                        <a14:backgroundMark x1="59180" y1="15621" x2="40820" y2="18689"/>
                        <a14:backgroundMark x1="40820" y1="18689" x2="36328" y2="25523"/>
                        <a14:backgroundMark x1="36328" y1="25523" x2="33984" y2="56625"/>
                        <a14:backgroundMark x1="33984" y1="56625" x2="25391" y2="50628"/>
                        <a14:backgroundMark x1="25391" y1="50628" x2="22656" y2="31381"/>
                        <a14:backgroundMark x1="22656" y1="31381" x2="23926" y2="20921"/>
                        <a14:backgroundMark x1="23926" y1="20921" x2="26465" y2="17992"/>
                        <a14:backgroundMark x1="21875" y1="76569" x2="32422" y2="74895"/>
                        <a14:backgroundMark x1="47949" y1="90098" x2="54688" y2="74338"/>
                        <a14:backgroundMark x1="45215" y1="86192" x2="50586" y2="75314"/>
                        <a14:backgroundMark x1="67578" y1="59135" x2="73633" y2="53417"/>
                        <a14:backgroundMark x1="73633" y1="53417" x2="77246" y2="45467"/>
                        <a14:backgroundMark x1="77246" y1="45467" x2="78906" y2="43515"/>
                        <a14:backgroundMark x1="71875" y1="52301" x2="73535" y2="35146"/>
                        <a14:backgroundMark x1="73535" y1="35146" x2="69629" y2="24407"/>
                        <a14:backgroundMark x1="58105" y1="68619" x2="79004" y2="59554"/>
                        <a14:backgroundMark x1="50586" y1="68619" x2="68750" y2="60948"/>
                        <a14:backgroundMark x1="50586" y1="64435" x2="62305" y2="64435"/>
                        <a14:backgroundMark x1="36328" y1="60112" x2="35742" y2="43096"/>
                        <a14:backgroundMark x1="39453" y1="59554" x2="38574" y2="44909"/>
                        <a14:backgroundMark x1="36719" y1="66109" x2="24414" y2="68340"/>
                        <a14:backgroundMark x1="24414" y1="68340" x2="24316" y2="68061"/>
                        <a14:backgroundMark x1="43262" y1="85635" x2="44727" y2="82287"/>
                      </a14:backgroundRemoval>
                    </a14:imgEffect>
                  </a14:imgLayer>
                </a14:imgProps>
              </a:ext>
              <a:ext uri="{28A0092B-C50C-407E-A947-70E740481C1C}">
                <a14:useLocalDpi xmlns:a14="http://schemas.microsoft.com/office/drawing/2010/main" val="0"/>
              </a:ext>
            </a:extLst>
          </a:blip>
          <a:srcRect l="32785" t="18692" r="28481" b="10259"/>
          <a:stretch/>
        </p:blipFill>
        <p:spPr bwMode="auto">
          <a:xfrm>
            <a:off x="4533297" y="4692059"/>
            <a:ext cx="1529890" cy="196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65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B3B1-BEC1-4E59-96D2-094B432F1977}"/>
              </a:ext>
            </a:extLst>
          </p:cNvPr>
          <p:cNvSpPr>
            <a:spLocks noGrp="1"/>
          </p:cNvSpPr>
          <p:nvPr>
            <p:ph type="title"/>
          </p:nvPr>
        </p:nvSpPr>
        <p:spPr>
          <a:xfrm>
            <a:off x="0" y="18255"/>
            <a:ext cx="9144000" cy="1325563"/>
          </a:xfrm>
        </p:spPr>
        <p:txBody>
          <a:bodyPr/>
          <a:lstStyle/>
          <a:p>
            <a:r>
              <a:rPr lang="en-US" sz="3800" dirty="0"/>
              <a:t>INT: In-band Network Telemetry</a:t>
            </a:r>
          </a:p>
        </p:txBody>
      </p:sp>
      <p:sp>
        <p:nvSpPr>
          <p:cNvPr id="170" name="Content Placeholder 2">
            <a:extLst>
              <a:ext uri="{FF2B5EF4-FFF2-40B4-BE49-F238E27FC236}">
                <a16:creationId xmlns:a16="http://schemas.microsoft.com/office/drawing/2014/main" id="{D56B2B14-C59A-445F-97FF-E23030897C5B}"/>
              </a:ext>
            </a:extLst>
          </p:cNvPr>
          <p:cNvSpPr txBox="1">
            <a:spLocks/>
          </p:cNvSpPr>
          <p:nvPr/>
        </p:nvSpPr>
        <p:spPr bwMode="auto">
          <a:xfrm>
            <a:off x="1" y="1425579"/>
            <a:ext cx="9331234"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2800" dirty="0"/>
              <a:t>INT is general</a:t>
            </a:r>
          </a:p>
          <a:p>
            <a:pPr lvl="1">
              <a:spcBef>
                <a:spcPts val="1800"/>
              </a:spcBef>
              <a:spcAft>
                <a:spcPts val="600"/>
              </a:spcAft>
            </a:pPr>
            <a:r>
              <a:rPr lang="en-US" sz="2400" dirty="0"/>
              <a:t>Supports a large variety of functions including latency and buffer measurements.</a:t>
            </a:r>
          </a:p>
          <a:p>
            <a:pPr lvl="1">
              <a:spcBef>
                <a:spcPts val="1800"/>
              </a:spcBef>
              <a:spcAft>
                <a:spcPts val="600"/>
              </a:spcAft>
            </a:pPr>
            <a:r>
              <a:rPr lang="en-US" sz="2400" dirty="0"/>
              <a:t>INT is deployed in major companies such as Alibaba in production.</a:t>
            </a:r>
          </a:p>
          <a:p>
            <a:pPr>
              <a:spcAft>
                <a:spcPts val="600"/>
              </a:spcAft>
            </a:pPr>
            <a:r>
              <a:rPr lang="en-US" sz="2800" dirty="0"/>
              <a:t>But introduces </a:t>
            </a:r>
            <a:r>
              <a:rPr lang="en-US" sz="2800" b="1" i="1" dirty="0"/>
              <a:t>high packet overheads</a:t>
            </a:r>
            <a:r>
              <a:rPr lang="en-US" sz="2800" dirty="0"/>
              <a:t>. </a:t>
            </a:r>
          </a:p>
          <a:p>
            <a:pPr lvl="1">
              <a:spcAft>
                <a:spcPts val="600"/>
              </a:spcAft>
            </a:pPr>
            <a:r>
              <a:rPr lang="en-US" sz="2300" dirty="0"/>
              <a:t>A single function (e.g., switch ID), adds 4 bytes per hop.</a:t>
            </a:r>
          </a:p>
          <a:p>
            <a:pPr lvl="1">
              <a:spcAft>
                <a:spcPts val="600"/>
              </a:spcAft>
            </a:pPr>
            <a:r>
              <a:rPr lang="en-US" sz="2300" dirty="0"/>
              <a:t>Overhead grows multilinearly with the path length and number of collected telemetry types.</a:t>
            </a:r>
          </a:p>
        </p:txBody>
      </p:sp>
      <p:sp>
        <p:nvSpPr>
          <p:cNvPr id="4" name="Slide Number Placeholder 2">
            <a:extLst>
              <a:ext uri="{FF2B5EF4-FFF2-40B4-BE49-F238E27FC236}">
                <a16:creationId xmlns:a16="http://schemas.microsoft.com/office/drawing/2014/main" id="{C7800585-59FC-4CCF-BB25-94F17E8B324E}"/>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11</a:t>
            </a:fld>
            <a:endParaRPr lang="en-US" sz="1200" dirty="0">
              <a:solidFill>
                <a:schemeClr val="tx1">
                  <a:tint val="75000"/>
                </a:schemeClr>
              </a:solidFill>
            </a:endParaRPr>
          </a:p>
        </p:txBody>
      </p:sp>
    </p:spTree>
    <p:extLst>
      <p:ext uri="{BB962C8B-B14F-4D97-AF65-F5344CB8AC3E}">
        <p14:creationId xmlns:p14="http://schemas.microsoft.com/office/powerpoint/2010/main" val="333845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animEffect transition="in" filter="fade">
                                      <p:cBhvr>
                                        <p:cTn id="7" dur="500"/>
                                        <p:tgtEl>
                                          <p:spTgt spid="1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xEl>
                                              <p:pRg st="1" end="1"/>
                                            </p:txEl>
                                          </p:spTgt>
                                        </p:tgtEl>
                                        <p:attrNameLst>
                                          <p:attrName>style.visibility</p:attrName>
                                        </p:attrNameLst>
                                      </p:cBhvr>
                                      <p:to>
                                        <p:strVal val="visible"/>
                                      </p:to>
                                    </p:set>
                                    <p:animEffect transition="in" filter="fade">
                                      <p:cBhvr>
                                        <p:cTn id="12" dur="500"/>
                                        <p:tgtEl>
                                          <p:spTgt spid="1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xEl>
                                              <p:pRg st="2" end="2"/>
                                            </p:txEl>
                                          </p:spTgt>
                                        </p:tgtEl>
                                        <p:attrNameLst>
                                          <p:attrName>style.visibility</p:attrName>
                                        </p:attrNameLst>
                                      </p:cBhvr>
                                      <p:to>
                                        <p:strVal val="visible"/>
                                      </p:to>
                                    </p:set>
                                    <p:animEffect transition="in" filter="fade">
                                      <p:cBhvr>
                                        <p:cTn id="17" dur="500"/>
                                        <p:tgtEl>
                                          <p:spTgt spid="1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0">
                                            <p:txEl>
                                              <p:pRg st="3" end="3"/>
                                            </p:txEl>
                                          </p:spTgt>
                                        </p:tgtEl>
                                        <p:attrNameLst>
                                          <p:attrName>style.visibility</p:attrName>
                                        </p:attrNameLst>
                                      </p:cBhvr>
                                      <p:to>
                                        <p:strVal val="visible"/>
                                      </p:to>
                                    </p:set>
                                    <p:animEffect transition="in" filter="fade">
                                      <p:cBhvr>
                                        <p:cTn id="22" dur="500"/>
                                        <p:tgtEl>
                                          <p:spTgt spid="17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xEl>
                                              <p:pRg st="4" end="4"/>
                                            </p:txEl>
                                          </p:spTgt>
                                        </p:tgtEl>
                                        <p:attrNameLst>
                                          <p:attrName>style.visibility</p:attrName>
                                        </p:attrNameLst>
                                      </p:cBhvr>
                                      <p:to>
                                        <p:strVal val="visible"/>
                                      </p:to>
                                    </p:set>
                                    <p:animEffect transition="in" filter="fade">
                                      <p:cBhvr>
                                        <p:cTn id="27" dur="500"/>
                                        <p:tgtEl>
                                          <p:spTgt spid="17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0">
                                            <p:txEl>
                                              <p:pRg st="5" end="5"/>
                                            </p:txEl>
                                          </p:spTgt>
                                        </p:tgtEl>
                                        <p:attrNameLst>
                                          <p:attrName>style.visibility</p:attrName>
                                        </p:attrNameLst>
                                      </p:cBhvr>
                                      <p:to>
                                        <p:strVal val="visible"/>
                                      </p:to>
                                    </p:set>
                                    <p:animEffect transition="in" filter="fade">
                                      <p:cBhvr>
                                        <p:cTn id="32" dur="500"/>
                                        <p:tgtEl>
                                          <p:spTgt spid="17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B3B1-BEC1-4E59-96D2-094B432F1977}"/>
              </a:ext>
            </a:extLst>
          </p:cNvPr>
          <p:cNvSpPr>
            <a:spLocks noGrp="1"/>
          </p:cNvSpPr>
          <p:nvPr>
            <p:ph type="title"/>
          </p:nvPr>
        </p:nvSpPr>
        <p:spPr>
          <a:xfrm>
            <a:off x="0" y="18255"/>
            <a:ext cx="9144000" cy="1325563"/>
          </a:xfrm>
        </p:spPr>
        <p:txBody>
          <a:bodyPr/>
          <a:lstStyle/>
          <a:p>
            <a:r>
              <a:rPr lang="en-US" sz="3800" dirty="0"/>
              <a:t>INT: In-band Network Telemetry</a:t>
            </a:r>
          </a:p>
        </p:txBody>
      </p:sp>
      <p:sp>
        <p:nvSpPr>
          <p:cNvPr id="170" name="Content Placeholder 2">
            <a:extLst>
              <a:ext uri="{FF2B5EF4-FFF2-40B4-BE49-F238E27FC236}">
                <a16:creationId xmlns:a16="http://schemas.microsoft.com/office/drawing/2014/main" id="{D56B2B14-C59A-445F-97FF-E23030897C5B}"/>
              </a:ext>
            </a:extLst>
          </p:cNvPr>
          <p:cNvSpPr txBox="1">
            <a:spLocks/>
          </p:cNvSpPr>
          <p:nvPr/>
        </p:nvSpPr>
        <p:spPr bwMode="auto">
          <a:xfrm>
            <a:off x="1" y="1403809"/>
            <a:ext cx="9331234"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3600" b="1" u="sng" dirty="0"/>
              <a:t>Issue I</a:t>
            </a:r>
            <a:r>
              <a:rPr lang="en-US" sz="3600" b="1" u="sng" dirty="0">
                <a:solidFill>
                  <a:schemeClr val="bg1"/>
                </a:solidFill>
              </a:rPr>
              <a:t>II</a:t>
            </a:r>
            <a:r>
              <a:rPr lang="en-US" sz="3600" b="1" dirty="0"/>
              <a:t>: </a:t>
            </a:r>
            <a:r>
              <a:rPr lang="en-US" sz="3200" b="1" dirty="0"/>
              <a:t>High packet overheads degrade application performance.</a:t>
            </a:r>
            <a:endParaRPr lang="en-US" sz="2800" b="1" dirty="0"/>
          </a:p>
        </p:txBody>
      </p:sp>
      <p:sp>
        <p:nvSpPr>
          <p:cNvPr id="4" name="Slide Number Placeholder 2">
            <a:extLst>
              <a:ext uri="{FF2B5EF4-FFF2-40B4-BE49-F238E27FC236}">
                <a16:creationId xmlns:a16="http://schemas.microsoft.com/office/drawing/2014/main" id="{C7800585-59FC-4CCF-BB25-94F17E8B324E}"/>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12</a:t>
            </a:fld>
            <a:endParaRPr lang="en-US" sz="1200" dirty="0">
              <a:solidFill>
                <a:schemeClr val="tx1">
                  <a:tint val="75000"/>
                </a:schemeClr>
              </a:solidFill>
            </a:endParaRPr>
          </a:p>
        </p:txBody>
      </p:sp>
      <p:grpSp>
        <p:nvGrpSpPr>
          <p:cNvPr id="7" name="Group 6">
            <a:extLst>
              <a:ext uri="{FF2B5EF4-FFF2-40B4-BE49-F238E27FC236}">
                <a16:creationId xmlns:a16="http://schemas.microsoft.com/office/drawing/2014/main" id="{307778B7-E7F4-4FF8-9659-4213EF221DA7}"/>
              </a:ext>
            </a:extLst>
          </p:cNvPr>
          <p:cNvGrpSpPr/>
          <p:nvPr/>
        </p:nvGrpSpPr>
        <p:grpSpPr>
          <a:xfrm>
            <a:off x="686394" y="3756003"/>
            <a:ext cx="2721164" cy="1412844"/>
            <a:chOff x="101754" y="4282211"/>
            <a:chExt cx="2721164" cy="1412844"/>
          </a:xfrm>
        </p:grpSpPr>
        <p:sp>
          <p:nvSpPr>
            <p:cNvPr id="8" name="Rectangle 7">
              <a:extLst>
                <a:ext uri="{FF2B5EF4-FFF2-40B4-BE49-F238E27FC236}">
                  <a16:creationId xmlns:a16="http://schemas.microsoft.com/office/drawing/2014/main" id="{61CD6488-9D29-4521-B4EE-49BDCCD1268C}"/>
                </a:ext>
              </a:extLst>
            </p:cNvPr>
            <p:cNvSpPr>
              <a:spLocks noChangeAspect="1"/>
            </p:cNvSpPr>
            <p:nvPr/>
          </p:nvSpPr>
          <p:spPr>
            <a:xfrm>
              <a:off x="130121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Rectangle 8">
              <a:extLst>
                <a:ext uri="{FF2B5EF4-FFF2-40B4-BE49-F238E27FC236}">
                  <a16:creationId xmlns:a16="http://schemas.microsoft.com/office/drawing/2014/main" id="{4C2BE7D6-895D-4110-AEF2-CBED0E905940}"/>
                </a:ext>
              </a:extLst>
            </p:cNvPr>
            <p:cNvSpPr>
              <a:spLocks noChangeAspect="1"/>
            </p:cNvSpPr>
            <p:nvPr/>
          </p:nvSpPr>
          <p:spPr>
            <a:xfrm>
              <a:off x="1068372"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9FE7BCFB-90BD-44CE-9963-DCF216884297}"/>
                </a:ext>
              </a:extLst>
            </p:cNvPr>
            <p:cNvSpPr/>
            <p:nvPr/>
          </p:nvSpPr>
          <p:spPr>
            <a:xfrm>
              <a:off x="777737" y="5073585"/>
              <a:ext cx="292442" cy="61906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Rectangle 10">
              <a:extLst>
                <a:ext uri="{FF2B5EF4-FFF2-40B4-BE49-F238E27FC236}">
                  <a16:creationId xmlns:a16="http://schemas.microsoft.com/office/drawing/2014/main" id="{1412DCCA-4318-4914-8B24-393B2DC0D4B5}"/>
                </a:ext>
              </a:extLst>
            </p:cNvPr>
            <p:cNvSpPr>
              <a:spLocks noChangeAspect="1"/>
            </p:cNvSpPr>
            <p:nvPr/>
          </p:nvSpPr>
          <p:spPr>
            <a:xfrm>
              <a:off x="118388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A9651D18-1E6F-453E-91AD-3F212543B461}"/>
                </a:ext>
              </a:extLst>
            </p:cNvPr>
            <p:cNvGrpSpPr/>
            <p:nvPr/>
          </p:nvGrpSpPr>
          <p:grpSpPr>
            <a:xfrm>
              <a:off x="770230" y="4290499"/>
              <a:ext cx="2052688" cy="1401735"/>
              <a:chOff x="403017" y="4226212"/>
              <a:chExt cx="2052688" cy="1401735"/>
            </a:xfrm>
          </p:grpSpPr>
          <p:sp>
            <p:nvSpPr>
              <p:cNvPr id="17" name="Rectangle 16">
                <a:extLst>
                  <a:ext uri="{FF2B5EF4-FFF2-40B4-BE49-F238E27FC236}">
                    <a16:creationId xmlns:a16="http://schemas.microsoft.com/office/drawing/2014/main" id="{B29A4941-F1C8-4CE1-908C-5A64030186F7}"/>
                  </a:ext>
                </a:extLst>
              </p:cNvPr>
              <p:cNvSpPr/>
              <p:nvPr/>
            </p:nvSpPr>
            <p:spPr>
              <a:xfrm>
                <a:off x="403017" y="5008885"/>
                <a:ext cx="2050305"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ight Brace 17">
                <a:extLst>
                  <a:ext uri="{FF2B5EF4-FFF2-40B4-BE49-F238E27FC236}">
                    <a16:creationId xmlns:a16="http://schemas.microsoft.com/office/drawing/2014/main" id="{CEE8B8B9-161E-4D5C-BE13-6609966BA945}"/>
                  </a:ext>
                </a:extLst>
              </p:cNvPr>
              <p:cNvSpPr/>
              <p:nvPr/>
            </p:nvSpPr>
            <p:spPr>
              <a:xfrm rot="16200000">
                <a:off x="1311392" y="3859090"/>
                <a:ext cx="235939" cy="205268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9" name="TextBox 21">
                <a:extLst>
                  <a:ext uri="{FF2B5EF4-FFF2-40B4-BE49-F238E27FC236}">
                    <a16:creationId xmlns:a16="http://schemas.microsoft.com/office/drawing/2014/main" id="{1D03E2D3-75D1-4F81-B4BB-A8ADBEF5F568}"/>
                  </a:ext>
                </a:extLst>
              </p:cNvPr>
              <p:cNvSpPr txBox="1"/>
              <p:nvPr/>
            </p:nvSpPr>
            <p:spPr>
              <a:xfrm>
                <a:off x="938772" y="4226212"/>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grpSp>
        <p:grpSp>
          <p:nvGrpSpPr>
            <p:cNvPr id="13" name="Group 12">
              <a:extLst>
                <a:ext uri="{FF2B5EF4-FFF2-40B4-BE49-F238E27FC236}">
                  <a16:creationId xmlns:a16="http://schemas.microsoft.com/office/drawing/2014/main" id="{64F413AC-AFF4-4082-B425-801DDF6F2182}"/>
                </a:ext>
              </a:extLst>
            </p:cNvPr>
            <p:cNvGrpSpPr/>
            <p:nvPr/>
          </p:nvGrpSpPr>
          <p:grpSpPr>
            <a:xfrm>
              <a:off x="101754" y="4282211"/>
              <a:ext cx="677859" cy="1409473"/>
              <a:chOff x="84256" y="4218473"/>
              <a:chExt cx="677859" cy="1409473"/>
            </a:xfrm>
          </p:grpSpPr>
          <p:sp>
            <p:nvSpPr>
              <p:cNvPr id="14" name="Rectangle 13">
                <a:extLst>
                  <a:ext uri="{FF2B5EF4-FFF2-40B4-BE49-F238E27FC236}">
                    <a16:creationId xmlns:a16="http://schemas.microsoft.com/office/drawing/2014/main" id="{DF185A18-000A-4AC4-91D2-BEF849F4ED02}"/>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5" name="Right Brace 14">
                <a:extLst>
                  <a:ext uri="{FF2B5EF4-FFF2-40B4-BE49-F238E27FC236}">
                    <a16:creationId xmlns:a16="http://schemas.microsoft.com/office/drawing/2014/main" id="{AB1548F2-0A90-4BD8-80A9-A04BA5B1EB3A}"/>
                  </a:ext>
                </a:extLst>
              </p:cNvPr>
              <p:cNvSpPr/>
              <p:nvPr/>
            </p:nvSpPr>
            <p:spPr>
              <a:xfrm rot="16200000">
                <a:off x="423291" y="4662751"/>
                <a:ext cx="213314" cy="45192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 name="TextBox 20">
                <a:extLst>
                  <a:ext uri="{FF2B5EF4-FFF2-40B4-BE49-F238E27FC236}">
                    <a16:creationId xmlns:a16="http://schemas.microsoft.com/office/drawing/2014/main" id="{43C65D45-2B3A-4C99-9C51-879A766E3DF7}"/>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grpSp>
      <p:grpSp>
        <p:nvGrpSpPr>
          <p:cNvPr id="20" name="Group 19">
            <a:extLst>
              <a:ext uri="{FF2B5EF4-FFF2-40B4-BE49-F238E27FC236}">
                <a16:creationId xmlns:a16="http://schemas.microsoft.com/office/drawing/2014/main" id="{BF521DAA-4BDF-4D88-8B5A-A212575B4483}"/>
              </a:ext>
            </a:extLst>
          </p:cNvPr>
          <p:cNvGrpSpPr/>
          <p:nvPr/>
        </p:nvGrpSpPr>
        <p:grpSpPr>
          <a:xfrm>
            <a:off x="5132120" y="3803772"/>
            <a:ext cx="2727155" cy="1412972"/>
            <a:chOff x="101754" y="4282083"/>
            <a:chExt cx="2727155" cy="1412972"/>
          </a:xfrm>
        </p:grpSpPr>
        <p:sp>
          <p:nvSpPr>
            <p:cNvPr id="21" name="Rectangle 20">
              <a:extLst>
                <a:ext uri="{FF2B5EF4-FFF2-40B4-BE49-F238E27FC236}">
                  <a16:creationId xmlns:a16="http://schemas.microsoft.com/office/drawing/2014/main" id="{2844DE03-D39F-4773-BB53-B779BE62CDF9}"/>
                </a:ext>
              </a:extLst>
            </p:cNvPr>
            <p:cNvSpPr>
              <a:spLocks noChangeAspect="1"/>
            </p:cNvSpPr>
            <p:nvPr/>
          </p:nvSpPr>
          <p:spPr>
            <a:xfrm>
              <a:off x="1068372"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TextBox 17">
              <a:extLst>
                <a:ext uri="{FF2B5EF4-FFF2-40B4-BE49-F238E27FC236}">
                  <a16:creationId xmlns:a16="http://schemas.microsoft.com/office/drawing/2014/main" id="{FD68E3B6-7620-4B34-B473-B4C9B9CEF695}"/>
                </a:ext>
              </a:extLst>
            </p:cNvPr>
            <p:cNvSpPr txBox="1"/>
            <p:nvPr/>
          </p:nvSpPr>
          <p:spPr>
            <a:xfrm>
              <a:off x="853514" y="4527775"/>
              <a:ext cx="394615" cy="24662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a:t>
              </a:r>
            </a:p>
          </p:txBody>
        </p:sp>
        <p:sp>
          <p:nvSpPr>
            <p:cNvPr id="23" name="Rectangle 22">
              <a:extLst>
                <a:ext uri="{FF2B5EF4-FFF2-40B4-BE49-F238E27FC236}">
                  <a16:creationId xmlns:a16="http://schemas.microsoft.com/office/drawing/2014/main" id="{9ACFAACF-6F79-4D66-85B2-CF248ACAFDAF}"/>
                </a:ext>
              </a:extLst>
            </p:cNvPr>
            <p:cNvSpPr/>
            <p:nvPr/>
          </p:nvSpPr>
          <p:spPr>
            <a:xfrm>
              <a:off x="777737" y="5073585"/>
              <a:ext cx="292442" cy="61906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Rectangle 23">
              <a:extLst>
                <a:ext uri="{FF2B5EF4-FFF2-40B4-BE49-F238E27FC236}">
                  <a16:creationId xmlns:a16="http://schemas.microsoft.com/office/drawing/2014/main" id="{4966CC7E-D726-419F-B327-30B2B77AE8CC}"/>
                </a:ext>
              </a:extLst>
            </p:cNvPr>
            <p:cNvSpPr>
              <a:spLocks noChangeAspect="1"/>
            </p:cNvSpPr>
            <p:nvPr/>
          </p:nvSpPr>
          <p:spPr>
            <a:xfrm>
              <a:off x="118388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5" name="Group 24">
              <a:extLst>
                <a:ext uri="{FF2B5EF4-FFF2-40B4-BE49-F238E27FC236}">
                  <a16:creationId xmlns:a16="http://schemas.microsoft.com/office/drawing/2014/main" id="{245A7B5E-4C89-4E72-84C1-8691C7D58D0D}"/>
                </a:ext>
              </a:extLst>
            </p:cNvPr>
            <p:cNvGrpSpPr/>
            <p:nvPr/>
          </p:nvGrpSpPr>
          <p:grpSpPr>
            <a:xfrm>
              <a:off x="783285" y="4282083"/>
              <a:ext cx="2045624" cy="1410151"/>
              <a:chOff x="416072" y="4217796"/>
              <a:chExt cx="2045624" cy="1410151"/>
            </a:xfrm>
          </p:grpSpPr>
          <p:sp>
            <p:nvSpPr>
              <p:cNvPr id="32" name="Rectangle 31">
                <a:extLst>
                  <a:ext uri="{FF2B5EF4-FFF2-40B4-BE49-F238E27FC236}">
                    <a16:creationId xmlns:a16="http://schemas.microsoft.com/office/drawing/2014/main" id="{67A57EAE-94E9-482E-BDBF-79FF5FDC36C3}"/>
                  </a:ext>
                </a:extLst>
              </p:cNvPr>
              <p:cNvSpPr/>
              <p:nvPr/>
            </p:nvSpPr>
            <p:spPr>
              <a:xfrm>
                <a:off x="1052865" y="5008885"/>
                <a:ext cx="14004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ight Brace 32">
                <a:extLst>
                  <a:ext uri="{FF2B5EF4-FFF2-40B4-BE49-F238E27FC236}">
                    <a16:creationId xmlns:a16="http://schemas.microsoft.com/office/drawing/2014/main" id="{48B5DCF3-3F33-468A-82E3-9C4A2AB15ADD}"/>
                  </a:ext>
                </a:extLst>
              </p:cNvPr>
              <p:cNvSpPr/>
              <p:nvPr/>
            </p:nvSpPr>
            <p:spPr>
              <a:xfrm rot="16200000">
                <a:off x="1637506" y="4172502"/>
                <a:ext cx="235939" cy="1400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4" name="TextBox 21">
                <a:extLst>
                  <a:ext uri="{FF2B5EF4-FFF2-40B4-BE49-F238E27FC236}">
                    <a16:creationId xmlns:a16="http://schemas.microsoft.com/office/drawing/2014/main" id="{EB6B2ADF-9617-4B3B-A359-261BA233D09B}"/>
                  </a:ext>
                </a:extLst>
              </p:cNvPr>
              <p:cNvSpPr txBox="1"/>
              <p:nvPr/>
            </p:nvSpPr>
            <p:spPr>
              <a:xfrm>
                <a:off x="1295230" y="4217796"/>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sp>
            <p:nvSpPr>
              <p:cNvPr id="37" name="Right Brace 36">
                <a:extLst>
                  <a:ext uri="{FF2B5EF4-FFF2-40B4-BE49-F238E27FC236}">
                    <a16:creationId xmlns:a16="http://schemas.microsoft.com/office/drawing/2014/main" id="{97D865E2-4E5D-4E8C-9074-341AB2E573E1}"/>
                  </a:ext>
                </a:extLst>
              </p:cNvPr>
              <p:cNvSpPr/>
              <p:nvPr/>
            </p:nvSpPr>
            <p:spPr>
              <a:xfrm rot="16200000">
                <a:off x="617243" y="4553617"/>
                <a:ext cx="235939" cy="6382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
          <p:nvSpPr>
            <p:cNvPr id="26" name="Rectangle 25">
              <a:extLst>
                <a:ext uri="{FF2B5EF4-FFF2-40B4-BE49-F238E27FC236}">
                  <a16:creationId xmlns:a16="http://schemas.microsoft.com/office/drawing/2014/main" id="{94557D36-3BEA-4A52-8138-B2E1446CB764}"/>
                </a:ext>
              </a:extLst>
            </p:cNvPr>
            <p:cNvSpPr>
              <a:spLocks noChangeAspect="1"/>
            </p:cNvSpPr>
            <p:nvPr/>
          </p:nvSpPr>
          <p:spPr>
            <a:xfrm>
              <a:off x="130121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7" name="Group 26">
              <a:extLst>
                <a:ext uri="{FF2B5EF4-FFF2-40B4-BE49-F238E27FC236}">
                  <a16:creationId xmlns:a16="http://schemas.microsoft.com/office/drawing/2014/main" id="{797A8F48-2D57-4C35-8AF3-52155F1D2821}"/>
                </a:ext>
              </a:extLst>
            </p:cNvPr>
            <p:cNvGrpSpPr/>
            <p:nvPr/>
          </p:nvGrpSpPr>
          <p:grpSpPr>
            <a:xfrm>
              <a:off x="101754" y="4282211"/>
              <a:ext cx="677859" cy="1409473"/>
              <a:chOff x="84256" y="4218473"/>
              <a:chExt cx="677859" cy="1409473"/>
            </a:xfrm>
          </p:grpSpPr>
          <p:sp>
            <p:nvSpPr>
              <p:cNvPr id="29" name="Rectangle 28">
                <a:extLst>
                  <a:ext uri="{FF2B5EF4-FFF2-40B4-BE49-F238E27FC236}">
                    <a16:creationId xmlns:a16="http://schemas.microsoft.com/office/drawing/2014/main" id="{B6C0C649-B532-4EF5-81CC-123834651501}"/>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30" name="Right Brace 29">
                <a:extLst>
                  <a:ext uri="{FF2B5EF4-FFF2-40B4-BE49-F238E27FC236}">
                    <a16:creationId xmlns:a16="http://schemas.microsoft.com/office/drawing/2014/main" id="{8EB9CF2C-FA40-4AFA-B213-B20F3C290CEE}"/>
                  </a:ext>
                </a:extLst>
              </p:cNvPr>
              <p:cNvSpPr/>
              <p:nvPr/>
            </p:nvSpPr>
            <p:spPr>
              <a:xfrm rot="16200000">
                <a:off x="416667" y="4654686"/>
                <a:ext cx="235939" cy="4549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31" name="TextBox 20">
                <a:extLst>
                  <a:ext uri="{FF2B5EF4-FFF2-40B4-BE49-F238E27FC236}">
                    <a16:creationId xmlns:a16="http://schemas.microsoft.com/office/drawing/2014/main" id="{ED006C2C-2141-4AFC-89F5-C00DBE0F1F9C}"/>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sp>
          <p:nvSpPr>
            <p:cNvPr id="28" name="Rectangle 27">
              <a:extLst>
                <a:ext uri="{FF2B5EF4-FFF2-40B4-BE49-F238E27FC236}">
                  <a16:creationId xmlns:a16="http://schemas.microsoft.com/office/drawing/2014/main" id="{0FB7E3B8-B8B0-4A4E-BDC9-63A101C4AE43}"/>
                </a:ext>
              </a:extLst>
            </p:cNvPr>
            <p:cNvSpPr/>
            <p:nvPr/>
          </p:nvSpPr>
          <p:spPr>
            <a:xfrm>
              <a:off x="783284" y="5072893"/>
              <a:ext cx="641140" cy="6190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35" name="TextBox 34">
            <a:extLst>
              <a:ext uri="{FF2B5EF4-FFF2-40B4-BE49-F238E27FC236}">
                <a16:creationId xmlns:a16="http://schemas.microsoft.com/office/drawing/2014/main" id="{8C0150B2-1281-4346-96A6-FCF1E8261DD5}"/>
              </a:ext>
            </a:extLst>
          </p:cNvPr>
          <p:cNvSpPr txBox="1"/>
          <p:nvPr/>
        </p:nvSpPr>
        <p:spPr>
          <a:xfrm>
            <a:off x="1206841" y="5315780"/>
            <a:ext cx="1950140" cy="369332"/>
          </a:xfrm>
          <a:prstGeom prst="rect">
            <a:avLst/>
          </a:prstGeom>
          <a:ln>
            <a:noFill/>
          </a:ln>
        </p:spPr>
        <p:txBody>
          <a:bodyPr wrap="square" rtlCol="0">
            <a:spAutoFit/>
          </a:bodyPr>
          <a:lstStyle/>
          <a:p>
            <a:r>
              <a:rPr lang="en-US" b="1" dirty="0"/>
              <a:t>Without INT</a:t>
            </a:r>
          </a:p>
        </p:txBody>
      </p:sp>
      <p:sp>
        <p:nvSpPr>
          <p:cNvPr id="36" name="TextBox 35">
            <a:extLst>
              <a:ext uri="{FF2B5EF4-FFF2-40B4-BE49-F238E27FC236}">
                <a16:creationId xmlns:a16="http://schemas.microsoft.com/office/drawing/2014/main" id="{70DD7A64-49D3-4828-8CD2-C912B57073C1}"/>
              </a:ext>
            </a:extLst>
          </p:cNvPr>
          <p:cNvSpPr txBox="1"/>
          <p:nvPr/>
        </p:nvSpPr>
        <p:spPr>
          <a:xfrm>
            <a:off x="5826713" y="5312697"/>
            <a:ext cx="1950140" cy="369332"/>
          </a:xfrm>
          <a:prstGeom prst="rect">
            <a:avLst/>
          </a:prstGeom>
          <a:ln>
            <a:noFill/>
          </a:ln>
        </p:spPr>
        <p:txBody>
          <a:bodyPr wrap="square" rtlCol="0">
            <a:spAutoFit/>
          </a:bodyPr>
          <a:lstStyle/>
          <a:p>
            <a:r>
              <a:rPr lang="en-US" b="1" dirty="0"/>
              <a:t>With INT</a:t>
            </a:r>
          </a:p>
        </p:txBody>
      </p:sp>
    </p:spTree>
    <p:extLst>
      <p:ext uri="{BB962C8B-B14F-4D97-AF65-F5344CB8AC3E}">
        <p14:creationId xmlns:p14="http://schemas.microsoft.com/office/powerpoint/2010/main" val="84472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animEffect transition="in" filter="fade">
                                      <p:cBhvr>
                                        <p:cTn id="7" dur="500"/>
                                        <p:tgtEl>
                                          <p:spTgt spid="1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B3B1-BEC1-4E59-96D2-094B432F1977}"/>
              </a:ext>
            </a:extLst>
          </p:cNvPr>
          <p:cNvSpPr>
            <a:spLocks noGrp="1"/>
          </p:cNvSpPr>
          <p:nvPr>
            <p:ph type="title"/>
          </p:nvPr>
        </p:nvSpPr>
        <p:spPr>
          <a:xfrm>
            <a:off x="0" y="18255"/>
            <a:ext cx="9144000" cy="1325563"/>
          </a:xfrm>
        </p:spPr>
        <p:txBody>
          <a:bodyPr/>
          <a:lstStyle/>
          <a:p>
            <a:r>
              <a:rPr lang="en-US" sz="3800" dirty="0"/>
              <a:t>INT Drawbacks</a:t>
            </a:r>
          </a:p>
        </p:txBody>
      </p:sp>
      <p:sp>
        <p:nvSpPr>
          <p:cNvPr id="170" name="Content Placeholder 2">
            <a:extLst>
              <a:ext uri="{FF2B5EF4-FFF2-40B4-BE49-F238E27FC236}">
                <a16:creationId xmlns:a16="http://schemas.microsoft.com/office/drawing/2014/main" id="{D56B2B14-C59A-445F-97FF-E23030897C5B}"/>
              </a:ext>
            </a:extLst>
          </p:cNvPr>
          <p:cNvSpPr txBox="1">
            <a:spLocks/>
          </p:cNvSpPr>
          <p:nvPr/>
        </p:nvSpPr>
        <p:spPr bwMode="auto">
          <a:xfrm>
            <a:off x="1" y="1403809"/>
            <a:ext cx="9331234"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3600" b="1" u="sng" dirty="0"/>
              <a:t>Issue I</a:t>
            </a:r>
            <a:r>
              <a:rPr lang="en-US" sz="3600" b="1" u="sng" dirty="0">
                <a:solidFill>
                  <a:schemeClr val="bg1"/>
                </a:solidFill>
              </a:rPr>
              <a:t>II</a:t>
            </a:r>
            <a:r>
              <a:rPr lang="en-US" sz="3600" b="1" dirty="0"/>
              <a:t>: </a:t>
            </a:r>
            <a:r>
              <a:rPr lang="en-US" sz="3200" b="1" dirty="0"/>
              <a:t>High packet overheads degrade application performance.</a:t>
            </a:r>
            <a:endParaRPr lang="en-US" sz="2800" b="1" dirty="0"/>
          </a:p>
        </p:txBody>
      </p:sp>
      <p:sp>
        <p:nvSpPr>
          <p:cNvPr id="4" name="Slide Number Placeholder 2">
            <a:extLst>
              <a:ext uri="{FF2B5EF4-FFF2-40B4-BE49-F238E27FC236}">
                <a16:creationId xmlns:a16="http://schemas.microsoft.com/office/drawing/2014/main" id="{C7800585-59FC-4CCF-BB25-94F17E8B324E}"/>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13</a:t>
            </a:fld>
            <a:endParaRPr lang="en-US" sz="1200" dirty="0">
              <a:solidFill>
                <a:schemeClr val="tx1">
                  <a:tint val="75000"/>
                </a:schemeClr>
              </a:solidFill>
            </a:endParaRPr>
          </a:p>
        </p:txBody>
      </p:sp>
      <p:sp>
        <p:nvSpPr>
          <p:cNvPr id="6" name="Rectangle 5">
            <a:extLst>
              <a:ext uri="{FF2B5EF4-FFF2-40B4-BE49-F238E27FC236}">
                <a16:creationId xmlns:a16="http://schemas.microsoft.com/office/drawing/2014/main" id="{77EA5DD4-B5C4-4BBB-BD81-7D44CDCFE597}"/>
              </a:ext>
            </a:extLst>
          </p:cNvPr>
          <p:cNvSpPr/>
          <p:nvPr/>
        </p:nvSpPr>
        <p:spPr>
          <a:xfrm>
            <a:off x="1773423" y="6548692"/>
            <a:ext cx="5969480" cy="368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F4E3DA09-0268-44FF-88D5-1F2877AE8C34}"/>
              </a:ext>
            </a:extLst>
          </p:cNvPr>
          <p:cNvPicPr>
            <a:picLocks noChangeAspect="1"/>
          </p:cNvPicPr>
          <p:nvPr/>
        </p:nvPicPr>
        <p:blipFill>
          <a:blip r:embed="rId4"/>
          <a:stretch>
            <a:fillRect/>
          </a:stretch>
        </p:blipFill>
        <p:spPr>
          <a:xfrm>
            <a:off x="-68773" y="2898457"/>
            <a:ext cx="9398936" cy="3941287"/>
          </a:xfrm>
          <a:prstGeom prst="rect">
            <a:avLst/>
          </a:prstGeom>
        </p:spPr>
      </p:pic>
      <p:grpSp>
        <p:nvGrpSpPr>
          <p:cNvPr id="8" name="Group 7">
            <a:extLst>
              <a:ext uri="{FF2B5EF4-FFF2-40B4-BE49-F238E27FC236}">
                <a16:creationId xmlns:a16="http://schemas.microsoft.com/office/drawing/2014/main" id="{EB7FEAF3-8A4A-47D4-B047-9C535779414F}"/>
              </a:ext>
            </a:extLst>
          </p:cNvPr>
          <p:cNvGrpSpPr/>
          <p:nvPr/>
        </p:nvGrpSpPr>
        <p:grpSpPr>
          <a:xfrm>
            <a:off x="1950720" y="3244334"/>
            <a:ext cx="1846217" cy="2738455"/>
            <a:chOff x="1950720" y="3244334"/>
            <a:chExt cx="1846217" cy="2738455"/>
          </a:xfrm>
        </p:grpSpPr>
        <p:sp>
          <p:nvSpPr>
            <p:cNvPr id="3" name="Oval 2">
              <a:extLst>
                <a:ext uri="{FF2B5EF4-FFF2-40B4-BE49-F238E27FC236}">
                  <a16:creationId xmlns:a16="http://schemas.microsoft.com/office/drawing/2014/main" id="{6C3DE4B3-4BD7-4937-8955-B07B1B67D02E}"/>
                </a:ext>
              </a:extLst>
            </p:cNvPr>
            <p:cNvSpPr/>
            <p:nvPr/>
          </p:nvSpPr>
          <p:spPr>
            <a:xfrm>
              <a:off x="2133603" y="3563983"/>
              <a:ext cx="1097280" cy="2418806"/>
            </a:xfrm>
            <a:prstGeom prst="ellipse">
              <a:avLst/>
            </a:prstGeom>
            <a:noFill/>
            <a:ln w="50800">
              <a:solidFill>
                <a:srgbClr val="2F406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3B22D30-FEBA-42E5-864D-68AF98C2C7DA}"/>
                </a:ext>
              </a:extLst>
            </p:cNvPr>
            <p:cNvSpPr txBox="1"/>
            <p:nvPr/>
          </p:nvSpPr>
          <p:spPr>
            <a:xfrm>
              <a:off x="1950720" y="3244334"/>
              <a:ext cx="1846217" cy="369332"/>
            </a:xfrm>
            <a:prstGeom prst="rect">
              <a:avLst/>
            </a:prstGeom>
            <a:ln>
              <a:noFill/>
            </a:ln>
          </p:spPr>
          <p:txBody>
            <a:bodyPr wrap="square" rtlCol="0">
              <a:spAutoFit/>
            </a:bodyPr>
            <a:lstStyle/>
            <a:p>
              <a:r>
                <a:rPr lang="en-US" b="1" dirty="0">
                  <a:solidFill>
                    <a:srgbClr val="2F4065"/>
                  </a:solidFill>
                </a:rPr>
                <a:t>Path Tracing</a:t>
              </a:r>
            </a:p>
          </p:txBody>
        </p:sp>
      </p:grpSp>
      <p:grpSp>
        <p:nvGrpSpPr>
          <p:cNvPr id="17" name="Group 16">
            <a:extLst>
              <a:ext uri="{FF2B5EF4-FFF2-40B4-BE49-F238E27FC236}">
                <a16:creationId xmlns:a16="http://schemas.microsoft.com/office/drawing/2014/main" id="{EAF87607-40EE-4964-97C2-6809091BE25C}"/>
              </a:ext>
            </a:extLst>
          </p:cNvPr>
          <p:cNvGrpSpPr/>
          <p:nvPr/>
        </p:nvGrpSpPr>
        <p:grpSpPr>
          <a:xfrm>
            <a:off x="4567645" y="3241375"/>
            <a:ext cx="1926235" cy="2743200"/>
            <a:chOff x="2142306" y="3239589"/>
            <a:chExt cx="1926235" cy="2743200"/>
          </a:xfrm>
        </p:grpSpPr>
        <p:sp>
          <p:nvSpPr>
            <p:cNvPr id="18" name="Oval 17">
              <a:extLst>
                <a:ext uri="{FF2B5EF4-FFF2-40B4-BE49-F238E27FC236}">
                  <a16:creationId xmlns:a16="http://schemas.microsoft.com/office/drawing/2014/main" id="{EB42D110-66C2-4FA2-9619-51DCB91BA9B0}"/>
                </a:ext>
              </a:extLst>
            </p:cNvPr>
            <p:cNvSpPr/>
            <p:nvPr/>
          </p:nvSpPr>
          <p:spPr>
            <a:xfrm>
              <a:off x="2142306" y="3563983"/>
              <a:ext cx="1097280" cy="2418806"/>
            </a:xfrm>
            <a:prstGeom prst="ellipse">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7CDD2B9-397F-43C5-B379-102A97DB8C76}"/>
                </a:ext>
              </a:extLst>
            </p:cNvPr>
            <p:cNvSpPr txBox="1"/>
            <p:nvPr/>
          </p:nvSpPr>
          <p:spPr>
            <a:xfrm>
              <a:off x="2222324" y="3239589"/>
              <a:ext cx="1846217" cy="369332"/>
            </a:xfrm>
            <a:prstGeom prst="rect">
              <a:avLst/>
            </a:prstGeom>
            <a:ln>
              <a:noFill/>
            </a:ln>
          </p:spPr>
          <p:txBody>
            <a:bodyPr wrap="square" rtlCol="0">
              <a:spAutoFit/>
            </a:bodyPr>
            <a:lstStyle/>
            <a:p>
              <a:r>
                <a:rPr lang="en-US" b="1" dirty="0">
                  <a:solidFill>
                    <a:srgbClr val="FF0000"/>
                  </a:solidFill>
                </a:rPr>
                <a:t>HPCC</a:t>
              </a:r>
            </a:p>
          </p:txBody>
        </p:sp>
      </p:grpSp>
      <p:grpSp>
        <p:nvGrpSpPr>
          <p:cNvPr id="20" name="Group 19">
            <a:extLst>
              <a:ext uri="{FF2B5EF4-FFF2-40B4-BE49-F238E27FC236}">
                <a16:creationId xmlns:a16="http://schemas.microsoft.com/office/drawing/2014/main" id="{BE46A4EB-AFCD-4A41-B569-02B311F969E4}"/>
              </a:ext>
            </a:extLst>
          </p:cNvPr>
          <p:cNvGrpSpPr/>
          <p:nvPr/>
        </p:nvGrpSpPr>
        <p:grpSpPr>
          <a:xfrm>
            <a:off x="5782562" y="3241375"/>
            <a:ext cx="2001562" cy="2743591"/>
            <a:chOff x="2108200" y="3178629"/>
            <a:chExt cx="2001562" cy="2743591"/>
          </a:xfrm>
        </p:grpSpPr>
        <p:sp>
          <p:nvSpPr>
            <p:cNvPr id="21" name="Oval 20">
              <a:extLst>
                <a:ext uri="{FF2B5EF4-FFF2-40B4-BE49-F238E27FC236}">
                  <a16:creationId xmlns:a16="http://schemas.microsoft.com/office/drawing/2014/main" id="{E43FE652-E71A-4CDC-BC50-885B13977770}"/>
                </a:ext>
              </a:extLst>
            </p:cNvPr>
            <p:cNvSpPr/>
            <p:nvPr/>
          </p:nvSpPr>
          <p:spPr>
            <a:xfrm>
              <a:off x="2108200" y="3503414"/>
              <a:ext cx="1097280" cy="2418806"/>
            </a:xfrm>
            <a:prstGeom prst="ellipse">
              <a:avLst/>
            </a:prstGeom>
            <a:noFill/>
            <a:ln w="508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1D854F6-7EA2-40BA-9017-A3D7D10F49FB}"/>
                </a:ext>
              </a:extLst>
            </p:cNvPr>
            <p:cNvSpPr txBox="1"/>
            <p:nvPr/>
          </p:nvSpPr>
          <p:spPr>
            <a:xfrm>
              <a:off x="2263545" y="3178629"/>
              <a:ext cx="1846217" cy="369332"/>
            </a:xfrm>
            <a:prstGeom prst="rect">
              <a:avLst/>
            </a:prstGeom>
            <a:ln>
              <a:noFill/>
            </a:ln>
          </p:spPr>
          <p:txBody>
            <a:bodyPr wrap="square" rtlCol="0">
              <a:spAutoFit/>
            </a:bodyPr>
            <a:lstStyle/>
            <a:p>
              <a:r>
                <a:rPr lang="en-US" b="1" dirty="0">
                  <a:solidFill>
                    <a:srgbClr val="7030A0"/>
                  </a:solidFill>
                </a:rPr>
                <a:t>Both</a:t>
              </a:r>
            </a:p>
          </p:txBody>
        </p:sp>
      </p:grpSp>
    </p:spTree>
    <p:extLst>
      <p:ext uri="{BB962C8B-B14F-4D97-AF65-F5344CB8AC3E}">
        <p14:creationId xmlns:p14="http://schemas.microsoft.com/office/powerpoint/2010/main" val="73840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9D08CC7F-E2D2-4BA9-82F8-4B414466F928}"/>
              </a:ext>
            </a:extLst>
          </p:cNvPr>
          <p:cNvSpPr txBox="1">
            <a:spLocks/>
          </p:cNvSpPr>
          <p:nvPr/>
        </p:nvSpPr>
        <p:spPr bwMode="auto">
          <a:xfrm>
            <a:off x="0" y="1403808"/>
            <a:ext cx="9331234"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3600" b="1" u="sng" dirty="0">
                <a:solidFill>
                  <a:schemeClr val="bg1"/>
                </a:solidFill>
              </a:rPr>
              <a:t>Issue III</a:t>
            </a:r>
            <a:r>
              <a:rPr lang="en-US" sz="3600" b="1" dirty="0">
                <a:solidFill>
                  <a:schemeClr val="bg1"/>
                </a:solidFill>
              </a:rPr>
              <a:t>: </a:t>
            </a:r>
            <a:r>
              <a:rPr lang="en-US" sz="3200" b="1" dirty="0">
                <a:solidFill>
                  <a:schemeClr val="bg1"/>
                </a:solidFill>
              </a:rPr>
              <a:t>High packet overheads </a:t>
            </a:r>
            <a:r>
              <a:rPr lang="en-US" sz="3200" b="1" dirty="0"/>
              <a:t>degrade application performance.</a:t>
            </a:r>
            <a:endParaRPr lang="en-US" sz="2800" b="1" dirty="0"/>
          </a:p>
        </p:txBody>
      </p:sp>
      <p:sp>
        <p:nvSpPr>
          <p:cNvPr id="16" name="Content Placeholder 2">
            <a:extLst>
              <a:ext uri="{FF2B5EF4-FFF2-40B4-BE49-F238E27FC236}">
                <a16:creationId xmlns:a16="http://schemas.microsoft.com/office/drawing/2014/main" id="{6B99AF76-A2F1-4602-8CBF-3CF318800EC4}"/>
              </a:ext>
            </a:extLst>
          </p:cNvPr>
          <p:cNvSpPr txBox="1">
            <a:spLocks/>
          </p:cNvSpPr>
          <p:nvPr/>
        </p:nvSpPr>
        <p:spPr bwMode="auto">
          <a:xfrm>
            <a:off x="1" y="1405537"/>
            <a:ext cx="9331234"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3600" b="1" u="sng" dirty="0">
                <a:solidFill>
                  <a:schemeClr val="bg1"/>
                </a:solidFill>
              </a:rPr>
              <a:t>Issue III</a:t>
            </a:r>
            <a:r>
              <a:rPr lang="en-US" sz="3600" b="1" dirty="0">
                <a:solidFill>
                  <a:schemeClr val="bg1"/>
                </a:solidFill>
              </a:rPr>
              <a:t>: </a:t>
            </a:r>
            <a:r>
              <a:rPr lang="en-US" sz="3200" b="1" dirty="0">
                <a:solidFill>
                  <a:schemeClr val="bg1"/>
                </a:solidFill>
              </a:rPr>
              <a:t>High packet overheads </a:t>
            </a:r>
            <a:r>
              <a:rPr lang="en-US" sz="3200" b="1" dirty="0"/>
              <a:t>increase switch processing time.</a:t>
            </a:r>
            <a:endParaRPr lang="en-US" sz="2800" b="1" dirty="0"/>
          </a:p>
        </p:txBody>
      </p:sp>
      <p:sp>
        <p:nvSpPr>
          <p:cNvPr id="2" name="Title 1">
            <a:extLst>
              <a:ext uri="{FF2B5EF4-FFF2-40B4-BE49-F238E27FC236}">
                <a16:creationId xmlns:a16="http://schemas.microsoft.com/office/drawing/2014/main" id="{EF58B3B1-BEC1-4E59-96D2-094B432F1977}"/>
              </a:ext>
            </a:extLst>
          </p:cNvPr>
          <p:cNvSpPr>
            <a:spLocks noGrp="1"/>
          </p:cNvSpPr>
          <p:nvPr>
            <p:ph type="title"/>
          </p:nvPr>
        </p:nvSpPr>
        <p:spPr>
          <a:xfrm>
            <a:off x="0" y="18255"/>
            <a:ext cx="9144000" cy="1325563"/>
          </a:xfrm>
        </p:spPr>
        <p:txBody>
          <a:bodyPr/>
          <a:lstStyle/>
          <a:p>
            <a:r>
              <a:rPr lang="en-US" sz="3800" dirty="0"/>
              <a:t>INT Drawbacks</a:t>
            </a:r>
          </a:p>
        </p:txBody>
      </p:sp>
      <p:sp>
        <p:nvSpPr>
          <p:cNvPr id="170" name="Content Placeholder 2">
            <a:extLst>
              <a:ext uri="{FF2B5EF4-FFF2-40B4-BE49-F238E27FC236}">
                <a16:creationId xmlns:a16="http://schemas.microsoft.com/office/drawing/2014/main" id="{D56B2B14-C59A-445F-97FF-E23030897C5B}"/>
              </a:ext>
            </a:extLst>
          </p:cNvPr>
          <p:cNvSpPr txBox="1">
            <a:spLocks/>
          </p:cNvSpPr>
          <p:nvPr/>
        </p:nvSpPr>
        <p:spPr bwMode="auto">
          <a:xfrm>
            <a:off x="1" y="1403809"/>
            <a:ext cx="9331234"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3600" b="1" u="sng" dirty="0"/>
              <a:t>Issue I</a:t>
            </a:r>
            <a:r>
              <a:rPr lang="en-US" sz="3600" b="1" u="sng" dirty="0">
                <a:solidFill>
                  <a:schemeClr val="bg1"/>
                </a:solidFill>
              </a:rPr>
              <a:t>II</a:t>
            </a:r>
            <a:r>
              <a:rPr lang="en-US" sz="3600" b="1" dirty="0"/>
              <a:t>: </a:t>
            </a:r>
            <a:r>
              <a:rPr lang="en-US" sz="3200" b="1" dirty="0"/>
              <a:t>High packet overheads</a:t>
            </a:r>
            <a:endParaRPr lang="en-US" sz="2800" b="1" dirty="0"/>
          </a:p>
        </p:txBody>
      </p:sp>
      <p:sp>
        <p:nvSpPr>
          <p:cNvPr id="4" name="Slide Number Placeholder 2">
            <a:extLst>
              <a:ext uri="{FF2B5EF4-FFF2-40B4-BE49-F238E27FC236}">
                <a16:creationId xmlns:a16="http://schemas.microsoft.com/office/drawing/2014/main" id="{C7800585-59FC-4CCF-BB25-94F17E8B324E}"/>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14</a:t>
            </a:fld>
            <a:endParaRPr lang="en-US" sz="1200" dirty="0">
              <a:solidFill>
                <a:schemeClr val="tx1">
                  <a:tint val="75000"/>
                </a:schemeClr>
              </a:solidFill>
            </a:endParaRPr>
          </a:p>
        </p:txBody>
      </p:sp>
      <p:sp>
        <p:nvSpPr>
          <p:cNvPr id="14" name="Content Placeholder 2">
            <a:extLst>
              <a:ext uri="{FF2B5EF4-FFF2-40B4-BE49-F238E27FC236}">
                <a16:creationId xmlns:a16="http://schemas.microsoft.com/office/drawing/2014/main" id="{8EFBDA3D-8467-48AA-B052-38C759E4612C}"/>
              </a:ext>
            </a:extLst>
          </p:cNvPr>
          <p:cNvSpPr txBox="1">
            <a:spLocks/>
          </p:cNvSpPr>
          <p:nvPr/>
        </p:nvSpPr>
        <p:spPr bwMode="auto">
          <a:xfrm>
            <a:off x="2168436" y="1403809"/>
            <a:ext cx="470261"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None/>
            </a:pPr>
            <a:r>
              <a:rPr lang="en-US" sz="3600" b="1" u="sng" dirty="0"/>
              <a:t>I</a:t>
            </a:r>
            <a:endParaRPr lang="en-US" sz="2800" b="1" dirty="0">
              <a:solidFill>
                <a:schemeClr val="bg1"/>
              </a:solidFill>
            </a:endParaRPr>
          </a:p>
        </p:txBody>
      </p:sp>
      <p:sp>
        <p:nvSpPr>
          <p:cNvPr id="9" name="Cloud 8">
            <a:extLst>
              <a:ext uri="{FF2B5EF4-FFF2-40B4-BE49-F238E27FC236}">
                <a16:creationId xmlns:a16="http://schemas.microsoft.com/office/drawing/2014/main" id="{C7936A96-7C1F-428B-B2CD-961F78DD213B}"/>
              </a:ext>
            </a:extLst>
          </p:cNvPr>
          <p:cNvSpPr/>
          <p:nvPr/>
        </p:nvSpPr>
        <p:spPr>
          <a:xfrm>
            <a:off x="848958" y="3429000"/>
            <a:ext cx="6949440" cy="208570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Approximately 1% increase per telemetry type on 10G link</a:t>
            </a:r>
          </a:p>
        </p:txBody>
      </p:sp>
      <p:pic>
        <p:nvPicPr>
          <p:cNvPr id="20" name="Picture 2" descr="STORDIS Launches First Optimised Barefoot Tofino Switches with Time Synchronisation and 8-Core Processing Power">
            <a:extLst>
              <a:ext uri="{FF2B5EF4-FFF2-40B4-BE49-F238E27FC236}">
                <a16:creationId xmlns:a16="http://schemas.microsoft.com/office/drawing/2014/main" id="{D256E2E0-4336-4797-A70D-1E087D00D6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522" t="22482" r="14387" b="14120"/>
          <a:stretch/>
        </p:blipFill>
        <p:spPr bwMode="auto">
          <a:xfrm>
            <a:off x="3189178" y="3310479"/>
            <a:ext cx="2102814" cy="105804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41A4AD75-0919-4C1B-B8A7-11949877C6A2}"/>
              </a:ext>
            </a:extLst>
          </p:cNvPr>
          <p:cNvCxnSpPr/>
          <p:nvPr/>
        </p:nvCxnSpPr>
        <p:spPr>
          <a:xfrm>
            <a:off x="3143305" y="4462577"/>
            <a:ext cx="2194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E9E6B8B-0355-4DEE-8632-D2418485541F}"/>
              </a:ext>
            </a:extLst>
          </p:cNvPr>
          <p:cNvCxnSpPr/>
          <p:nvPr/>
        </p:nvCxnSpPr>
        <p:spPr>
          <a:xfrm>
            <a:off x="3143305" y="4747553"/>
            <a:ext cx="219456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AFE69610-FC8E-43F9-8273-CC4928E4012B}"/>
              </a:ext>
            </a:extLst>
          </p:cNvPr>
          <p:cNvGrpSpPr/>
          <p:nvPr/>
        </p:nvGrpSpPr>
        <p:grpSpPr>
          <a:xfrm>
            <a:off x="-5290195" y="4404977"/>
            <a:ext cx="10627146" cy="369391"/>
            <a:chOff x="-6835715" y="3415937"/>
            <a:chExt cx="10627146" cy="369391"/>
          </a:xfrm>
        </p:grpSpPr>
        <p:sp>
          <p:nvSpPr>
            <p:cNvPr id="108" name="Rectangle 107">
              <a:extLst>
                <a:ext uri="{FF2B5EF4-FFF2-40B4-BE49-F238E27FC236}">
                  <a16:creationId xmlns:a16="http://schemas.microsoft.com/office/drawing/2014/main" id="{8B175955-6477-4D2A-AC94-38F80FAD81FC}"/>
                </a:ext>
              </a:extLst>
            </p:cNvPr>
            <p:cNvSpPr>
              <a:spLocks/>
            </p:cNvSpPr>
            <p:nvPr/>
          </p:nvSpPr>
          <p:spPr>
            <a:xfrm>
              <a:off x="-6835715"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9" name="Rectangle 108">
              <a:extLst>
                <a:ext uri="{FF2B5EF4-FFF2-40B4-BE49-F238E27FC236}">
                  <a16:creationId xmlns:a16="http://schemas.microsoft.com/office/drawing/2014/main" id="{25250A55-4113-4DB8-8685-FA74DEADC72E}"/>
                </a:ext>
              </a:extLst>
            </p:cNvPr>
            <p:cNvSpPr>
              <a:spLocks/>
            </p:cNvSpPr>
            <p:nvPr/>
          </p:nvSpPr>
          <p:spPr>
            <a:xfrm>
              <a:off x="-6713244"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0" name="Rectangle 109">
              <a:extLst>
                <a:ext uri="{FF2B5EF4-FFF2-40B4-BE49-F238E27FC236}">
                  <a16:creationId xmlns:a16="http://schemas.microsoft.com/office/drawing/2014/main" id="{5726E75B-5F0E-426B-B9D8-44F7FF64E852}"/>
                </a:ext>
              </a:extLst>
            </p:cNvPr>
            <p:cNvSpPr>
              <a:spLocks/>
            </p:cNvSpPr>
            <p:nvPr/>
          </p:nvSpPr>
          <p:spPr>
            <a:xfrm>
              <a:off x="-6594372"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1" name="Rectangle 110">
              <a:extLst>
                <a:ext uri="{FF2B5EF4-FFF2-40B4-BE49-F238E27FC236}">
                  <a16:creationId xmlns:a16="http://schemas.microsoft.com/office/drawing/2014/main" id="{6D84738A-E544-4465-B471-85FFA8FB169A}"/>
                </a:ext>
              </a:extLst>
            </p:cNvPr>
            <p:cNvSpPr>
              <a:spLocks/>
            </p:cNvSpPr>
            <p:nvPr/>
          </p:nvSpPr>
          <p:spPr>
            <a:xfrm>
              <a:off x="-6475500"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 name="Rectangle 111">
              <a:extLst>
                <a:ext uri="{FF2B5EF4-FFF2-40B4-BE49-F238E27FC236}">
                  <a16:creationId xmlns:a16="http://schemas.microsoft.com/office/drawing/2014/main" id="{AD606A10-6838-4E25-970F-9827B4021A94}"/>
                </a:ext>
              </a:extLst>
            </p:cNvPr>
            <p:cNvSpPr>
              <a:spLocks/>
            </p:cNvSpPr>
            <p:nvPr/>
          </p:nvSpPr>
          <p:spPr>
            <a:xfrm>
              <a:off x="-6356628"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3" name="Rectangle 112">
              <a:extLst>
                <a:ext uri="{FF2B5EF4-FFF2-40B4-BE49-F238E27FC236}">
                  <a16:creationId xmlns:a16="http://schemas.microsoft.com/office/drawing/2014/main" id="{23BE225E-194D-4653-A841-032CE4EE870F}"/>
                </a:ext>
              </a:extLst>
            </p:cNvPr>
            <p:cNvSpPr>
              <a:spLocks/>
            </p:cNvSpPr>
            <p:nvPr/>
          </p:nvSpPr>
          <p:spPr>
            <a:xfrm>
              <a:off x="-6239232"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4" name="Rectangle 113">
              <a:extLst>
                <a:ext uri="{FF2B5EF4-FFF2-40B4-BE49-F238E27FC236}">
                  <a16:creationId xmlns:a16="http://schemas.microsoft.com/office/drawing/2014/main" id="{311802BF-60AA-4338-878E-2B14F07E3DAF}"/>
                </a:ext>
              </a:extLst>
            </p:cNvPr>
            <p:cNvSpPr>
              <a:spLocks/>
            </p:cNvSpPr>
            <p:nvPr/>
          </p:nvSpPr>
          <p:spPr>
            <a:xfrm>
              <a:off x="-6116761"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5" name="Rectangle 114">
              <a:extLst>
                <a:ext uri="{FF2B5EF4-FFF2-40B4-BE49-F238E27FC236}">
                  <a16:creationId xmlns:a16="http://schemas.microsoft.com/office/drawing/2014/main" id="{6C6A2477-4E34-4A81-B395-00083E679E01}"/>
                </a:ext>
              </a:extLst>
            </p:cNvPr>
            <p:cNvSpPr>
              <a:spLocks/>
            </p:cNvSpPr>
            <p:nvPr/>
          </p:nvSpPr>
          <p:spPr>
            <a:xfrm>
              <a:off x="-5997889"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6" name="Rectangle 115">
              <a:extLst>
                <a:ext uri="{FF2B5EF4-FFF2-40B4-BE49-F238E27FC236}">
                  <a16:creationId xmlns:a16="http://schemas.microsoft.com/office/drawing/2014/main" id="{EED12E11-CD8E-4FD2-ACDD-E5B02589552C}"/>
                </a:ext>
              </a:extLst>
            </p:cNvPr>
            <p:cNvSpPr>
              <a:spLocks/>
            </p:cNvSpPr>
            <p:nvPr/>
          </p:nvSpPr>
          <p:spPr>
            <a:xfrm>
              <a:off x="-5879017"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7" name="Rectangle 116">
              <a:extLst>
                <a:ext uri="{FF2B5EF4-FFF2-40B4-BE49-F238E27FC236}">
                  <a16:creationId xmlns:a16="http://schemas.microsoft.com/office/drawing/2014/main" id="{5EFDC36E-0EDF-48CC-A0BC-5E38CE89B019}"/>
                </a:ext>
              </a:extLst>
            </p:cNvPr>
            <p:cNvSpPr>
              <a:spLocks/>
            </p:cNvSpPr>
            <p:nvPr/>
          </p:nvSpPr>
          <p:spPr>
            <a:xfrm>
              <a:off x="-5760145"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8" name="Rectangle 117">
              <a:extLst>
                <a:ext uri="{FF2B5EF4-FFF2-40B4-BE49-F238E27FC236}">
                  <a16:creationId xmlns:a16="http://schemas.microsoft.com/office/drawing/2014/main" id="{751157F4-224F-479B-9A54-6321E17345E4}"/>
                </a:ext>
              </a:extLst>
            </p:cNvPr>
            <p:cNvSpPr>
              <a:spLocks/>
            </p:cNvSpPr>
            <p:nvPr/>
          </p:nvSpPr>
          <p:spPr>
            <a:xfrm>
              <a:off x="-5639797"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9" name="Rectangle 118">
              <a:extLst>
                <a:ext uri="{FF2B5EF4-FFF2-40B4-BE49-F238E27FC236}">
                  <a16:creationId xmlns:a16="http://schemas.microsoft.com/office/drawing/2014/main" id="{AB93425C-52CC-4F45-9EE0-CCA387E54BFD}"/>
                </a:ext>
              </a:extLst>
            </p:cNvPr>
            <p:cNvSpPr>
              <a:spLocks/>
            </p:cNvSpPr>
            <p:nvPr/>
          </p:nvSpPr>
          <p:spPr>
            <a:xfrm>
              <a:off x="-5520502"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0" name="Rectangle 119">
              <a:extLst>
                <a:ext uri="{FF2B5EF4-FFF2-40B4-BE49-F238E27FC236}">
                  <a16:creationId xmlns:a16="http://schemas.microsoft.com/office/drawing/2014/main" id="{2FB4D0D4-5649-4491-902D-40405E9EE8E4}"/>
                </a:ext>
              </a:extLst>
            </p:cNvPr>
            <p:cNvSpPr>
              <a:spLocks/>
            </p:cNvSpPr>
            <p:nvPr/>
          </p:nvSpPr>
          <p:spPr>
            <a:xfrm>
              <a:off x="-5401630"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1" name="Rectangle 120">
              <a:extLst>
                <a:ext uri="{FF2B5EF4-FFF2-40B4-BE49-F238E27FC236}">
                  <a16:creationId xmlns:a16="http://schemas.microsoft.com/office/drawing/2014/main" id="{10D30764-D2B0-46C1-A736-89C33694047C}"/>
                </a:ext>
              </a:extLst>
            </p:cNvPr>
            <p:cNvSpPr>
              <a:spLocks/>
            </p:cNvSpPr>
            <p:nvPr/>
          </p:nvSpPr>
          <p:spPr>
            <a:xfrm>
              <a:off x="-5282758"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2" name="Rectangle 121">
              <a:extLst>
                <a:ext uri="{FF2B5EF4-FFF2-40B4-BE49-F238E27FC236}">
                  <a16:creationId xmlns:a16="http://schemas.microsoft.com/office/drawing/2014/main" id="{86BA8C12-9509-4F4A-A486-56DF36DFE68C}"/>
                </a:ext>
              </a:extLst>
            </p:cNvPr>
            <p:cNvSpPr>
              <a:spLocks/>
            </p:cNvSpPr>
            <p:nvPr/>
          </p:nvSpPr>
          <p:spPr>
            <a:xfrm>
              <a:off x="-5163886"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3" name="Rectangle 122">
              <a:extLst>
                <a:ext uri="{FF2B5EF4-FFF2-40B4-BE49-F238E27FC236}">
                  <a16:creationId xmlns:a16="http://schemas.microsoft.com/office/drawing/2014/main" id="{83AF4D49-F7AD-4165-9326-00E830884118}"/>
                </a:ext>
              </a:extLst>
            </p:cNvPr>
            <p:cNvSpPr>
              <a:spLocks/>
            </p:cNvSpPr>
            <p:nvPr/>
          </p:nvSpPr>
          <p:spPr>
            <a:xfrm>
              <a:off x="-5046490"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4" name="Rectangle 123">
              <a:extLst>
                <a:ext uri="{FF2B5EF4-FFF2-40B4-BE49-F238E27FC236}">
                  <a16:creationId xmlns:a16="http://schemas.microsoft.com/office/drawing/2014/main" id="{7B766332-49EE-4630-BF33-4CDA71CE437F}"/>
                </a:ext>
              </a:extLst>
            </p:cNvPr>
            <p:cNvSpPr>
              <a:spLocks/>
            </p:cNvSpPr>
            <p:nvPr/>
          </p:nvSpPr>
          <p:spPr>
            <a:xfrm>
              <a:off x="-4924019"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5" name="Rectangle 124">
              <a:extLst>
                <a:ext uri="{FF2B5EF4-FFF2-40B4-BE49-F238E27FC236}">
                  <a16:creationId xmlns:a16="http://schemas.microsoft.com/office/drawing/2014/main" id="{2A7E89DE-1C75-405D-8B15-5AE4072C1D6D}"/>
                </a:ext>
              </a:extLst>
            </p:cNvPr>
            <p:cNvSpPr>
              <a:spLocks/>
            </p:cNvSpPr>
            <p:nvPr/>
          </p:nvSpPr>
          <p:spPr>
            <a:xfrm>
              <a:off x="-4805147"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6" name="Rectangle 125">
              <a:extLst>
                <a:ext uri="{FF2B5EF4-FFF2-40B4-BE49-F238E27FC236}">
                  <a16:creationId xmlns:a16="http://schemas.microsoft.com/office/drawing/2014/main" id="{A68D2DD0-8135-4581-908A-DAE49209B94B}"/>
                </a:ext>
              </a:extLst>
            </p:cNvPr>
            <p:cNvSpPr>
              <a:spLocks/>
            </p:cNvSpPr>
            <p:nvPr/>
          </p:nvSpPr>
          <p:spPr>
            <a:xfrm>
              <a:off x="-4686275"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7" name="Rectangle 126">
              <a:extLst>
                <a:ext uri="{FF2B5EF4-FFF2-40B4-BE49-F238E27FC236}">
                  <a16:creationId xmlns:a16="http://schemas.microsoft.com/office/drawing/2014/main" id="{E5D379D1-334A-4111-920D-B37CD71D63B1}"/>
                </a:ext>
              </a:extLst>
            </p:cNvPr>
            <p:cNvSpPr>
              <a:spLocks/>
            </p:cNvSpPr>
            <p:nvPr/>
          </p:nvSpPr>
          <p:spPr>
            <a:xfrm>
              <a:off x="-4567403"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Rectangle 127">
              <a:extLst>
                <a:ext uri="{FF2B5EF4-FFF2-40B4-BE49-F238E27FC236}">
                  <a16:creationId xmlns:a16="http://schemas.microsoft.com/office/drawing/2014/main" id="{43B1FD08-FB0A-48A1-9F77-E57BF5CBFF20}"/>
                </a:ext>
              </a:extLst>
            </p:cNvPr>
            <p:cNvSpPr>
              <a:spLocks/>
            </p:cNvSpPr>
            <p:nvPr/>
          </p:nvSpPr>
          <p:spPr>
            <a:xfrm>
              <a:off x="-4447055"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9" name="Rectangle 128">
              <a:extLst>
                <a:ext uri="{FF2B5EF4-FFF2-40B4-BE49-F238E27FC236}">
                  <a16:creationId xmlns:a16="http://schemas.microsoft.com/office/drawing/2014/main" id="{AABE234D-31C6-4734-93FC-377D8BFA7E24}"/>
                </a:ext>
              </a:extLst>
            </p:cNvPr>
            <p:cNvSpPr>
              <a:spLocks/>
            </p:cNvSpPr>
            <p:nvPr/>
          </p:nvSpPr>
          <p:spPr>
            <a:xfrm>
              <a:off x="-4324584"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0" name="Rectangle 129">
              <a:extLst>
                <a:ext uri="{FF2B5EF4-FFF2-40B4-BE49-F238E27FC236}">
                  <a16:creationId xmlns:a16="http://schemas.microsoft.com/office/drawing/2014/main" id="{9A9AEA30-B597-441E-ACAA-308109090EAF}"/>
                </a:ext>
              </a:extLst>
            </p:cNvPr>
            <p:cNvSpPr>
              <a:spLocks/>
            </p:cNvSpPr>
            <p:nvPr/>
          </p:nvSpPr>
          <p:spPr>
            <a:xfrm>
              <a:off x="-4205712"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1" name="Rectangle 130">
              <a:extLst>
                <a:ext uri="{FF2B5EF4-FFF2-40B4-BE49-F238E27FC236}">
                  <a16:creationId xmlns:a16="http://schemas.microsoft.com/office/drawing/2014/main" id="{5B400BD6-48FF-4EA0-8515-5249A2D575CE}"/>
                </a:ext>
              </a:extLst>
            </p:cNvPr>
            <p:cNvSpPr>
              <a:spLocks/>
            </p:cNvSpPr>
            <p:nvPr/>
          </p:nvSpPr>
          <p:spPr>
            <a:xfrm>
              <a:off x="-4086840" y="3470432"/>
              <a:ext cx="120348" cy="292608"/>
            </a:xfrm>
            <a:prstGeom prst="rect">
              <a:avLst/>
            </a:prstGeom>
            <a:gradFill flip="none" rotWithShape="1">
              <a:gsLst>
                <a:gs pos="0">
                  <a:schemeClr val="accent3">
                    <a:lumMod val="5000"/>
                    <a:lumOff val="95000"/>
                  </a:schemeClr>
                </a:gs>
                <a:gs pos="100000">
                  <a:srgbClr val="7030A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2" name="Rectangle 131">
              <a:extLst>
                <a:ext uri="{FF2B5EF4-FFF2-40B4-BE49-F238E27FC236}">
                  <a16:creationId xmlns:a16="http://schemas.microsoft.com/office/drawing/2014/main" id="{AA7B46F5-5DED-40F5-80EA-4C76E1BDCE7E}"/>
                </a:ext>
              </a:extLst>
            </p:cNvPr>
            <p:cNvSpPr>
              <a:spLocks/>
            </p:cNvSpPr>
            <p:nvPr/>
          </p:nvSpPr>
          <p:spPr>
            <a:xfrm>
              <a:off x="-3967968" y="3470432"/>
              <a:ext cx="120348" cy="29260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3" name="Rectangle 132">
              <a:extLst>
                <a:ext uri="{FF2B5EF4-FFF2-40B4-BE49-F238E27FC236}">
                  <a16:creationId xmlns:a16="http://schemas.microsoft.com/office/drawing/2014/main" id="{379A8847-E9CC-4D02-A4E0-5446D7942A0C}"/>
                </a:ext>
              </a:extLst>
            </p:cNvPr>
            <p:cNvSpPr>
              <a:spLocks/>
            </p:cNvSpPr>
            <p:nvPr/>
          </p:nvSpPr>
          <p:spPr>
            <a:xfrm>
              <a:off x="-3850572" y="3470432"/>
              <a:ext cx="120348" cy="29260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4" name="Rectangle 133">
              <a:extLst>
                <a:ext uri="{FF2B5EF4-FFF2-40B4-BE49-F238E27FC236}">
                  <a16:creationId xmlns:a16="http://schemas.microsoft.com/office/drawing/2014/main" id="{34088080-85DD-4E37-BD6F-146EEB404B67}"/>
                </a:ext>
              </a:extLst>
            </p:cNvPr>
            <p:cNvSpPr>
              <a:spLocks/>
            </p:cNvSpPr>
            <p:nvPr/>
          </p:nvSpPr>
          <p:spPr>
            <a:xfrm>
              <a:off x="-3730218" y="3470432"/>
              <a:ext cx="120348" cy="29260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5" name="Rectangle 134">
              <a:extLst>
                <a:ext uri="{FF2B5EF4-FFF2-40B4-BE49-F238E27FC236}">
                  <a16:creationId xmlns:a16="http://schemas.microsoft.com/office/drawing/2014/main" id="{457B603B-7086-421C-8CC1-AF8D1D59A414}"/>
                </a:ext>
              </a:extLst>
            </p:cNvPr>
            <p:cNvSpPr>
              <a:spLocks/>
            </p:cNvSpPr>
            <p:nvPr/>
          </p:nvSpPr>
          <p:spPr>
            <a:xfrm>
              <a:off x="-3611346" y="3470432"/>
              <a:ext cx="120348" cy="29260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6" name="Rectangle 135">
              <a:extLst>
                <a:ext uri="{FF2B5EF4-FFF2-40B4-BE49-F238E27FC236}">
                  <a16:creationId xmlns:a16="http://schemas.microsoft.com/office/drawing/2014/main" id="{501C6340-86AD-4ACF-9866-B8EC5B865DC4}"/>
                </a:ext>
              </a:extLst>
            </p:cNvPr>
            <p:cNvSpPr>
              <a:spLocks/>
            </p:cNvSpPr>
            <p:nvPr/>
          </p:nvSpPr>
          <p:spPr>
            <a:xfrm>
              <a:off x="-3492474" y="3470432"/>
              <a:ext cx="120348" cy="29260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Rectangle 136">
              <a:extLst>
                <a:ext uri="{FF2B5EF4-FFF2-40B4-BE49-F238E27FC236}">
                  <a16:creationId xmlns:a16="http://schemas.microsoft.com/office/drawing/2014/main" id="{E4A83F6D-CE99-455A-A06F-DC91087FC6AE}"/>
                </a:ext>
              </a:extLst>
            </p:cNvPr>
            <p:cNvSpPr>
              <a:spLocks/>
            </p:cNvSpPr>
            <p:nvPr/>
          </p:nvSpPr>
          <p:spPr>
            <a:xfrm>
              <a:off x="-3373602" y="3470432"/>
              <a:ext cx="120348" cy="29260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8" name="Rectangle 137">
              <a:extLst>
                <a:ext uri="{FF2B5EF4-FFF2-40B4-BE49-F238E27FC236}">
                  <a16:creationId xmlns:a16="http://schemas.microsoft.com/office/drawing/2014/main" id="{AEA71BB9-E197-4D0F-B12D-65D95E21536F}"/>
                </a:ext>
              </a:extLst>
            </p:cNvPr>
            <p:cNvSpPr>
              <a:spLocks/>
            </p:cNvSpPr>
            <p:nvPr/>
          </p:nvSpPr>
          <p:spPr>
            <a:xfrm>
              <a:off x="-3253254" y="3470432"/>
              <a:ext cx="120348" cy="292608"/>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ectangle 138">
              <a:extLst>
                <a:ext uri="{FF2B5EF4-FFF2-40B4-BE49-F238E27FC236}">
                  <a16:creationId xmlns:a16="http://schemas.microsoft.com/office/drawing/2014/main" id="{343FCE87-2934-4913-9065-ADBD5C303097}"/>
                </a:ext>
              </a:extLst>
            </p:cNvPr>
            <p:cNvSpPr>
              <a:spLocks/>
            </p:cNvSpPr>
            <p:nvPr/>
          </p:nvSpPr>
          <p:spPr>
            <a:xfrm>
              <a:off x="-3133959"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0" name="Rectangle 139">
              <a:extLst>
                <a:ext uri="{FF2B5EF4-FFF2-40B4-BE49-F238E27FC236}">
                  <a16:creationId xmlns:a16="http://schemas.microsoft.com/office/drawing/2014/main" id="{D66B1552-80B4-496B-9B17-33767439E3D5}"/>
                </a:ext>
              </a:extLst>
            </p:cNvPr>
            <p:cNvSpPr>
              <a:spLocks/>
            </p:cNvSpPr>
            <p:nvPr/>
          </p:nvSpPr>
          <p:spPr>
            <a:xfrm>
              <a:off x="-3015087"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1" name="Rectangle 140">
              <a:extLst>
                <a:ext uri="{FF2B5EF4-FFF2-40B4-BE49-F238E27FC236}">
                  <a16:creationId xmlns:a16="http://schemas.microsoft.com/office/drawing/2014/main" id="{69C2A087-96F3-4BE7-BB6C-C9FE86BAAF41}"/>
                </a:ext>
              </a:extLst>
            </p:cNvPr>
            <p:cNvSpPr>
              <a:spLocks/>
            </p:cNvSpPr>
            <p:nvPr/>
          </p:nvSpPr>
          <p:spPr>
            <a:xfrm>
              <a:off x="-2896215"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2" name="Rectangle 141">
              <a:extLst>
                <a:ext uri="{FF2B5EF4-FFF2-40B4-BE49-F238E27FC236}">
                  <a16:creationId xmlns:a16="http://schemas.microsoft.com/office/drawing/2014/main" id="{40014141-9D12-4ACA-AF9B-B36E005655F6}"/>
                </a:ext>
              </a:extLst>
            </p:cNvPr>
            <p:cNvSpPr>
              <a:spLocks/>
            </p:cNvSpPr>
            <p:nvPr/>
          </p:nvSpPr>
          <p:spPr>
            <a:xfrm>
              <a:off x="-2777343"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3" name="Rectangle 142">
              <a:extLst>
                <a:ext uri="{FF2B5EF4-FFF2-40B4-BE49-F238E27FC236}">
                  <a16:creationId xmlns:a16="http://schemas.microsoft.com/office/drawing/2014/main" id="{ECD62665-2978-407E-A9FA-A6603935362B}"/>
                </a:ext>
              </a:extLst>
            </p:cNvPr>
            <p:cNvSpPr>
              <a:spLocks/>
            </p:cNvSpPr>
            <p:nvPr/>
          </p:nvSpPr>
          <p:spPr>
            <a:xfrm>
              <a:off x="-2659947"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4" name="Rectangle 143">
              <a:extLst>
                <a:ext uri="{FF2B5EF4-FFF2-40B4-BE49-F238E27FC236}">
                  <a16:creationId xmlns:a16="http://schemas.microsoft.com/office/drawing/2014/main" id="{6E0E25A8-6212-4988-83A2-31E32176012C}"/>
                </a:ext>
              </a:extLst>
            </p:cNvPr>
            <p:cNvSpPr>
              <a:spLocks/>
            </p:cNvSpPr>
            <p:nvPr/>
          </p:nvSpPr>
          <p:spPr>
            <a:xfrm>
              <a:off x="-2537476"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5" name="Rectangle 144">
              <a:extLst>
                <a:ext uri="{FF2B5EF4-FFF2-40B4-BE49-F238E27FC236}">
                  <a16:creationId xmlns:a16="http://schemas.microsoft.com/office/drawing/2014/main" id="{91E1D539-66EF-4E1B-947C-8D6857A5E778}"/>
                </a:ext>
              </a:extLst>
            </p:cNvPr>
            <p:cNvSpPr>
              <a:spLocks/>
            </p:cNvSpPr>
            <p:nvPr/>
          </p:nvSpPr>
          <p:spPr>
            <a:xfrm>
              <a:off x="-2418604"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6" name="Rectangle 145">
              <a:extLst>
                <a:ext uri="{FF2B5EF4-FFF2-40B4-BE49-F238E27FC236}">
                  <a16:creationId xmlns:a16="http://schemas.microsoft.com/office/drawing/2014/main" id="{D620028B-2604-48B7-8D61-7F85FBE37B49}"/>
                </a:ext>
              </a:extLst>
            </p:cNvPr>
            <p:cNvSpPr>
              <a:spLocks/>
            </p:cNvSpPr>
            <p:nvPr/>
          </p:nvSpPr>
          <p:spPr>
            <a:xfrm>
              <a:off x="-2299732"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7" name="Rectangle 146">
              <a:extLst>
                <a:ext uri="{FF2B5EF4-FFF2-40B4-BE49-F238E27FC236}">
                  <a16:creationId xmlns:a16="http://schemas.microsoft.com/office/drawing/2014/main" id="{F0B56A7F-DF12-4B59-9217-329A4481366D}"/>
                </a:ext>
              </a:extLst>
            </p:cNvPr>
            <p:cNvSpPr>
              <a:spLocks/>
            </p:cNvSpPr>
            <p:nvPr/>
          </p:nvSpPr>
          <p:spPr>
            <a:xfrm>
              <a:off x="-2180860"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8" name="Rectangle 147">
              <a:extLst>
                <a:ext uri="{FF2B5EF4-FFF2-40B4-BE49-F238E27FC236}">
                  <a16:creationId xmlns:a16="http://schemas.microsoft.com/office/drawing/2014/main" id="{81227D7D-F670-43BB-801A-FF165DC78C3E}"/>
                </a:ext>
              </a:extLst>
            </p:cNvPr>
            <p:cNvSpPr>
              <a:spLocks/>
            </p:cNvSpPr>
            <p:nvPr/>
          </p:nvSpPr>
          <p:spPr>
            <a:xfrm>
              <a:off x="-2063464"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9" name="Rectangle 148">
              <a:extLst>
                <a:ext uri="{FF2B5EF4-FFF2-40B4-BE49-F238E27FC236}">
                  <a16:creationId xmlns:a16="http://schemas.microsoft.com/office/drawing/2014/main" id="{2C63A943-502E-4EDD-B0FB-05ECB545CC3D}"/>
                </a:ext>
              </a:extLst>
            </p:cNvPr>
            <p:cNvSpPr>
              <a:spLocks/>
            </p:cNvSpPr>
            <p:nvPr/>
          </p:nvSpPr>
          <p:spPr>
            <a:xfrm>
              <a:off x="-1938876"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0" name="Rectangle 149">
              <a:extLst>
                <a:ext uri="{FF2B5EF4-FFF2-40B4-BE49-F238E27FC236}">
                  <a16:creationId xmlns:a16="http://schemas.microsoft.com/office/drawing/2014/main" id="{72DB3250-C717-42DD-985E-9698CA41F58B}"/>
                </a:ext>
              </a:extLst>
            </p:cNvPr>
            <p:cNvSpPr>
              <a:spLocks/>
            </p:cNvSpPr>
            <p:nvPr/>
          </p:nvSpPr>
          <p:spPr>
            <a:xfrm>
              <a:off x="-1820004"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1" name="Rectangle 150">
              <a:extLst>
                <a:ext uri="{FF2B5EF4-FFF2-40B4-BE49-F238E27FC236}">
                  <a16:creationId xmlns:a16="http://schemas.microsoft.com/office/drawing/2014/main" id="{591E1E65-4E7F-4D9C-B714-E9993988CCCD}"/>
                </a:ext>
              </a:extLst>
            </p:cNvPr>
            <p:cNvSpPr>
              <a:spLocks/>
            </p:cNvSpPr>
            <p:nvPr/>
          </p:nvSpPr>
          <p:spPr>
            <a:xfrm>
              <a:off x="-1701132"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2" name="Rectangle 151">
              <a:extLst>
                <a:ext uri="{FF2B5EF4-FFF2-40B4-BE49-F238E27FC236}">
                  <a16:creationId xmlns:a16="http://schemas.microsoft.com/office/drawing/2014/main" id="{CE499267-597E-4C8D-AF5F-AFCCBA0065B4}"/>
                </a:ext>
              </a:extLst>
            </p:cNvPr>
            <p:cNvSpPr>
              <a:spLocks/>
            </p:cNvSpPr>
            <p:nvPr/>
          </p:nvSpPr>
          <p:spPr>
            <a:xfrm>
              <a:off x="-1582260"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3" name="Rectangle 152">
              <a:extLst>
                <a:ext uri="{FF2B5EF4-FFF2-40B4-BE49-F238E27FC236}">
                  <a16:creationId xmlns:a16="http://schemas.microsoft.com/office/drawing/2014/main" id="{BDD535DA-F423-428B-87BA-B10D719FD0E9}"/>
                </a:ext>
              </a:extLst>
            </p:cNvPr>
            <p:cNvSpPr>
              <a:spLocks/>
            </p:cNvSpPr>
            <p:nvPr/>
          </p:nvSpPr>
          <p:spPr>
            <a:xfrm>
              <a:off x="-1464864"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4" name="Rectangle 153">
              <a:extLst>
                <a:ext uri="{FF2B5EF4-FFF2-40B4-BE49-F238E27FC236}">
                  <a16:creationId xmlns:a16="http://schemas.microsoft.com/office/drawing/2014/main" id="{AA8F6619-EF4F-45A6-BC2A-85031AD5E0AC}"/>
                </a:ext>
              </a:extLst>
            </p:cNvPr>
            <p:cNvSpPr>
              <a:spLocks/>
            </p:cNvSpPr>
            <p:nvPr/>
          </p:nvSpPr>
          <p:spPr>
            <a:xfrm>
              <a:off x="-1342393"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5" name="Rectangle 154">
              <a:extLst>
                <a:ext uri="{FF2B5EF4-FFF2-40B4-BE49-F238E27FC236}">
                  <a16:creationId xmlns:a16="http://schemas.microsoft.com/office/drawing/2014/main" id="{43522560-2410-4F18-97ED-3E05DE4210CE}"/>
                </a:ext>
              </a:extLst>
            </p:cNvPr>
            <p:cNvSpPr>
              <a:spLocks/>
            </p:cNvSpPr>
            <p:nvPr/>
          </p:nvSpPr>
          <p:spPr>
            <a:xfrm>
              <a:off x="-1223521"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6" name="Rectangle 155">
              <a:extLst>
                <a:ext uri="{FF2B5EF4-FFF2-40B4-BE49-F238E27FC236}">
                  <a16:creationId xmlns:a16="http://schemas.microsoft.com/office/drawing/2014/main" id="{A979919D-EE17-4E80-8304-A96F92D89211}"/>
                </a:ext>
              </a:extLst>
            </p:cNvPr>
            <p:cNvSpPr>
              <a:spLocks/>
            </p:cNvSpPr>
            <p:nvPr/>
          </p:nvSpPr>
          <p:spPr>
            <a:xfrm>
              <a:off x="-1104649"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7" name="Rectangle 156">
              <a:extLst>
                <a:ext uri="{FF2B5EF4-FFF2-40B4-BE49-F238E27FC236}">
                  <a16:creationId xmlns:a16="http://schemas.microsoft.com/office/drawing/2014/main" id="{7954B250-21B6-40B6-A9CB-4BEEA298F5F7}"/>
                </a:ext>
              </a:extLst>
            </p:cNvPr>
            <p:cNvSpPr>
              <a:spLocks/>
            </p:cNvSpPr>
            <p:nvPr/>
          </p:nvSpPr>
          <p:spPr>
            <a:xfrm>
              <a:off x="-985777"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8" name="Rectangle 157">
              <a:extLst>
                <a:ext uri="{FF2B5EF4-FFF2-40B4-BE49-F238E27FC236}">
                  <a16:creationId xmlns:a16="http://schemas.microsoft.com/office/drawing/2014/main" id="{C0E5DD51-7DE9-42DA-B91F-D6E2201BE0B5}"/>
                </a:ext>
              </a:extLst>
            </p:cNvPr>
            <p:cNvSpPr>
              <a:spLocks/>
            </p:cNvSpPr>
            <p:nvPr/>
          </p:nvSpPr>
          <p:spPr>
            <a:xfrm>
              <a:off x="-865429"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9" name="Rectangle 158">
              <a:extLst>
                <a:ext uri="{FF2B5EF4-FFF2-40B4-BE49-F238E27FC236}">
                  <a16:creationId xmlns:a16="http://schemas.microsoft.com/office/drawing/2014/main" id="{D11BE50A-E615-40EF-8FD9-8983A04CC100}"/>
                </a:ext>
              </a:extLst>
            </p:cNvPr>
            <p:cNvSpPr>
              <a:spLocks/>
            </p:cNvSpPr>
            <p:nvPr/>
          </p:nvSpPr>
          <p:spPr>
            <a:xfrm>
              <a:off x="-746134"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0" name="Rectangle 159">
              <a:extLst>
                <a:ext uri="{FF2B5EF4-FFF2-40B4-BE49-F238E27FC236}">
                  <a16:creationId xmlns:a16="http://schemas.microsoft.com/office/drawing/2014/main" id="{DBB9A9D5-3A2D-4172-BC08-E748A3E05AF4}"/>
                </a:ext>
              </a:extLst>
            </p:cNvPr>
            <p:cNvSpPr>
              <a:spLocks/>
            </p:cNvSpPr>
            <p:nvPr/>
          </p:nvSpPr>
          <p:spPr>
            <a:xfrm>
              <a:off x="-627262"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1" name="Rectangle 160">
              <a:extLst>
                <a:ext uri="{FF2B5EF4-FFF2-40B4-BE49-F238E27FC236}">
                  <a16:creationId xmlns:a16="http://schemas.microsoft.com/office/drawing/2014/main" id="{249388EA-5A31-4D35-9DCC-974497307109}"/>
                </a:ext>
              </a:extLst>
            </p:cNvPr>
            <p:cNvSpPr>
              <a:spLocks/>
            </p:cNvSpPr>
            <p:nvPr/>
          </p:nvSpPr>
          <p:spPr>
            <a:xfrm>
              <a:off x="-508390"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2" name="Rectangle 161">
              <a:extLst>
                <a:ext uri="{FF2B5EF4-FFF2-40B4-BE49-F238E27FC236}">
                  <a16:creationId xmlns:a16="http://schemas.microsoft.com/office/drawing/2014/main" id="{DC8612E9-5248-4D86-9AAA-3661F01CE897}"/>
                </a:ext>
              </a:extLst>
            </p:cNvPr>
            <p:cNvSpPr>
              <a:spLocks/>
            </p:cNvSpPr>
            <p:nvPr/>
          </p:nvSpPr>
          <p:spPr>
            <a:xfrm>
              <a:off x="-389518"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3" name="Rectangle 162">
              <a:extLst>
                <a:ext uri="{FF2B5EF4-FFF2-40B4-BE49-F238E27FC236}">
                  <a16:creationId xmlns:a16="http://schemas.microsoft.com/office/drawing/2014/main" id="{8091AAC1-7553-4297-A113-617F323BFD59}"/>
                </a:ext>
              </a:extLst>
            </p:cNvPr>
            <p:cNvSpPr>
              <a:spLocks/>
            </p:cNvSpPr>
            <p:nvPr/>
          </p:nvSpPr>
          <p:spPr>
            <a:xfrm>
              <a:off x="-272122"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4" name="Rectangle 163">
              <a:extLst>
                <a:ext uri="{FF2B5EF4-FFF2-40B4-BE49-F238E27FC236}">
                  <a16:creationId xmlns:a16="http://schemas.microsoft.com/office/drawing/2014/main" id="{7A03C0EB-CCF0-4BD8-8F17-90554A861290}"/>
                </a:ext>
              </a:extLst>
            </p:cNvPr>
            <p:cNvSpPr>
              <a:spLocks/>
            </p:cNvSpPr>
            <p:nvPr/>
          </p:nvSpPr>
          <p:spPr>
            <a:xfrm>
              <a:off x="-149651"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5" name="Rectangle 164">
              <a:extLst>
                <a:ext uri="{FF2B5EF4-FFF2-40B4-BE49-F238E27FC236}">
                  <a16:creationId xmlns:a16="http://schemas.microsoft.com/office/drawing/2014/main" id="{4182BE2C-BF0E-42F5-A041-42CEA287E52C}"/>
                </a:ext>
              </a:extLst>
            </p:cNvPr>
            <p:cNvSpPr>
              <a:spLocks/>
            </p:cNvSpPr>
            <p:nvPr/>
          </p:nvSpPr>
          <p:spPr>
            <a:xfrm>
              <a:off x="-30779"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6" name="Rectangle 165">
              <a:extLst>
                <a:ext uri="{FF2B5EF4-FFF2-40B4-BE49-F238E27FC236}">
                  <a16:creationId xmlns:a16="http://schemas.microsoft.com/office/drawing/2014/main" id="{B48BF22C-ED85-4A21-B41A-0C46602DB42F}"/>
                </a:ext>
              </a:extLst>
            </p:cNvPr>
            <p:cNvSpPr>
              <a:spLocks/>
            </p:cNvSpPr>
            <p:nvPr/>
          </p:nvSpPr>
          <p:spPr>
            <a:xfrm>
              <a:off x="88093"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7" name="Rectangle 166">
              <a:extLst>
                <a:ext uri="{FF2B5EF4-FFF2-40B4-BE49-F238E27FC236}">
                  <a16:creationId xmlns:a16="http://schemas.microsoft.com/office/drawing/2014/main" id="{8A3F0B88-E531-4764-B7F8-488F311328F6}"/>
                </a:ext>
              </a:extLst>
            </p:cNvPr>
            <p:cNvSpPr>
              <a:spLocks/>
            </p:cNvSpPr>
            <p:nvPr/>
          </p:nvSpPr>
          <p:spPr>
            <a:xfrm>
              <a:off x="206965"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8" name="Rectangle 167">
              <a:extLst>
                <a:ext uri="{FF2B5EF4-FFF2-40B4-BE49-F238E27FC236}">
                  <a16:creationId xmlns:a16="http://schemas.microsoft.com/office/drawing/2014/main" id="{552ADCB0-9A19-4082-A751-0715BF055A63}"/>
                </a:ext>
              </a:extLst>
            </p:cNvPr>
            <p:cNvSpPr>
              <a:spLocks/>
            </p:cNvSpPr>
            <p:nvPr/>
          </p:nvSpPr>
          <p:spPr>
            <a:xfrm>
              <a:off x="327313"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9" name="Rectangle 168">
              <a:extLst>
                <a:ext uri="{FF2B5EF4-FFF2-40B4-BE49-F238E27FC236}">
                  <a16:creationId xmlns:a16="http://schemas.microsoft.com/office/drawing/2014/main" id="{CD823E24-2780-4EF4-940C-8CA66FE556A6}"/>
                </a:ext>
              </a:extLst>
            </p:cNvPr>
            <p:cNvSpPr>
              <a:spLocks/>
            </p:cNvSpPr>
            <p:nvPr/>
          </p:nvSpPr>
          <p:spPr>
            <a:xfrm>
              <a:off x="449784"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1" name="Rectangle 170">
              <a:extLst>
                <a:ext uri="{FF2B5EF4-FFF2-40B4-BE49-F238E27FC236}">
                  <a16:creationId xmlns:a16="http://schemas.microsoft.com/office/drawing/2014/main" id="{DB485F0E-8FB9-4963-BE40-E50DEA684572}"/>
                </a:ext>
              </a:extLst>
            </p:cNvPr>
            <p:cNvSpPr>
              <a:spLocks/>
            </p:cNvSpPr>
            <p:nvPr/>
          </p:nvSpPr>
          <p:spPr>
            <a:xfrm>
              <a:off x="568656"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2" name="Rectangle 171">
              <a:extLst>
                <a:ext uri="{FF2B5EF4-FFF2-40B4-BE49-F238E27FC236}">
                  <a16:creationId xmlns:a16="http://schemas.microsoft.com/office/drawing/2014/main" id="{B35F4D5A-5DA6-4E0D-9DEF-00710916CCDA}"/>
                </a:ext>
              </a:extLst>
            </p:cNvPr>
            <p:cNvSpPr>
              <a:spLocks/>
            </p:cNvSpPr>
            <p:nvPr/>
          </p:nvSpPr>
          <p:spPr>
            <a:xfrm>
              <a:off x="1764574" y="3470432"/>
              <a:ext cx="120348" cy="292608"/>
            </a:xfrm>
            <a:prstGeom prst="rect">
              <a:avLst/>
            </a:prstGeom>
            <a:gradFill flip="none" rotWithShape="1">
              <a:gsLst>
                <a:gs pos="0">
                  <a:schemeClr val="accent3">
                    <a:lumMod val="5000"/>
                    <a:lumOff val="95000"/>
                  </a:schemeClr>
                </a:gs>
                <a:gs pos="100000">
                  <a:srgbClr val="7030A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Rectangle 172">
              <a:extLst>
                <a:ext uri="{FF2B5EF4-FFF2-40B4-BE49-F238E27FC236}">
                  <a16:creationId xmlns:a16="http://schemas.microsoft.com/office/drawing/2014/main" id="{AA7D9894-ED82-4473-9408-F93AA3993E3C}"/>
                </a:ext>
              </a:extLst>
            </p:cNvPr>
            <p:cNvSpPr>
              <a:spLocks/>
            </p:cNvSpPr>
            <p:nvPr/>
          </p:nvSpPr>
          <p:spPr>
            <a:xfrm>
              <a:off x="1883446"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4" name="Rectangle 173">
              <a:extLst>
                <a:ext uri="{FF2B5EF4-FFF2-40B4-BE49-F238E27FC236}">
                  <a16:creationId xmlns:a16="http://schemas.microsoft.com/office/drawing/2014/main" id="{C95EC46E-4D38-4EC2-8703-BE0DEBBAEA03}"/>
                </a:ext>
              </a:extLst>
            </p:cNvPr>
            <p:cNvSpPr>
              <a:spLocks/>
            </p:cNvSpPr>
            <p:nvPr/>
          </p:nvSpPr>
          <p:spPr>
            <a:xfrm>
              <a:off x="2000842"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5" name="Rectangle 174">
              <a:extLst>
                <a:ext uri="{FF2B5EF4-FFF2-40B4-BE49-F238E27FC236}">
                  <a16:creationId xmlns:a16="http://schemas.microsoft.com/office/drawing/2014/main" id="{26B36DA0-E501-4138-8054-299352098C08}"/>
                </a:ext>
              </a:extLst>
            </p:cNvPr>
            <p:cNvSpPr>
              <a:spLocks/>
            </p:cNvSpPr>
            <p:nvPr/>
          </p:nvSpPr>
          <p:spPr>
            <a:xfrm>
              <a:off x="2121725"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6" name="Rectangle 175">
              <a:extLst>
                <a:ext uri="{FF2B5EF4-FFF2-40B4-BE49-F238E27FC236}">
                  <a16:creationId xmlns:a16="http://schemas.microsoft.com/office/drawing/2014/main" id="{9E72390E-4732-4160-A745-2BCDCBD285C7}"/>
                </a:ext>
              </a:extLst>
            </p:cNvPr>
            <p:cNvSpPr>
              <a:spLocks/>
            </p:cNvSpPr>
            <p:nvPr/>
          </p:nvSpPr>
          <p:spPr>
            <a:xfrm>
              <a:off x="2240597"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7" name="Rectangle 176">
              <a:extLst>
                <a:ext uri="{FF2B5EF4-FFF2-40B4-BE49-F238E27FC236}">
                  <a16:creationId xmlns:a16="http://schemas.microsoft.com/office/drawing/2014/main" id="{4E9B6D24-7530-4B30-B7D4-C3D82E00B871}"/>
                </a:ext>
              </a:extLst>
            </p:cNvPr>
            <p:cNvSpPr>
              <a:spLocks/>
            </p:cNvSpPr>
            <p:nvPr/>
          </p:nvSpPr>
          <p:spPr>
            <a:xfrm>
              <a:off x="2359469"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8" name="Rectangle 177">
              <a:extLst>
                <a:ext uri="{FF2B5EF4-FFF2-40B4-BE49-F238E27FC236}">
                  <a16:creationId xmlns:a16="http://schemas.microsoft.com/office/drawing/2014/main" id="{D0B3D69A-128B-4658-B8FE-C530BA9989A7}"/>
                </a:ext>
              </a:extLst>
            </p:cNvPr>
            <p:cNvSpPr>
              <a:spLocks/>
            </p:cNvSpPr>
            <p:nvPr/>
          </p:nvSpPr>
          <p:spPr>
            <a:xfrm>
              <a:off x="2478341"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9" name="Rectangle 178">
              <a:extLst>
                <a:ext uri="{FF2B5EF4-FFF2-40B4-BE49-F238E27FC236}">
                  <a16:creationId xmlns:a16="http://schemas.microsoft.com/office/drawing/2014/main" id="{647F2764-A674-4D75-927C-E41F29AC0A27}"/>
                </a:ext>
              </a:extLst>
            </p:cNvPr>
            <p:cNvSpPr>
              <a:spLocks/>
            </p:cNvSpPr>
            <p:nvPr/>
          </p:nvSpPr>
          <p:spPr>
            <a:xfrm>
              <a:off x="2598689"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0" name="Rectangle 179">
              <a:extLst>
                <a:ext uri="{FF2B5EF4-FFF2-40B4-BE49-F238E27FC236}">
                  <a16:creationId xmlns:a16="http://schemas.microsoft.com/office/drawing/2014/main" id="{AB0F63CE-3DBC-4F54-B80C-280BD026A9AD}"/>
                </a:ext>
              </a:extLst>
            </p:cNvPr>
            <p:cNvSpPr>
              <a:spLocks/>
            </p:cNvSpPr>
            <p:nvPr/>
          </p:nvSpPr>
          <p:spPr>
            <a:xfrm>
              <a:off x="2717984"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1" name="Rectangle 180">
              <a:extLst>
                <a:ext uri="{FF2B5EF4-FFF2-40B4-BE49-F238E27FC236}">
                  <a16:creationId xmlns:a16="http://schemas.microsoft.com/office/drawing/2014/main" id="{C893BC11-8C25-4BB6-9AD4-67D9BEBB4E9A}"/>
                </a:ext>
              </a:extLst>
            </p:cNvPr>
            <p:cNvSpPr>
              <a:spLocks/>
            </p:cNvSpPr>
            <p:nvPr/>
          </p:nvSpPr>
          <p:spPr>
            <a:xfrm>
              <a:off x="2836856"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2" name="Rectangle 181">
              <a:extLst>
                <a:ext uri="{FF2B5EF4-FFF2-40B4-BE49-F238E27FC236}">
                  <a16:creationId xmlns:a16="http://schemas.microsoft.com/office/drawing/2014/main" id="{30E01EBA-5470-43F1-83A1-9FC8D99E9C18}"/>
                </a:ext>
              </a:extLst>
            </p:cNvPr>
            <p:cNvSpPr>
              <a:spLocks/>
            </p:cNvSpPr>
            <p:nvPr/>
          </p:nvSpPr>
          <p:spPr>
            <a:xfrm>
              <a:off x="2955728" y="3470432"/>
              <a:ext cx="120348" cy="292608"/>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3" name="Rectangle 182">
              <a:extLst>
                <a:ext uri="{FF2B5EF4-FFF2-40B4-BE49-F238E27FC236}">
                  <a16:creationId xmlns:a16="http://schemas.microsoft.com/office/drawing/2014/main" id="{5413CA15-9679-4C79-9CC6-8A02E9BD8875}"/>
                </a:ext>
              </a:extLst>
            </p:cNvPr>
            <p:cNvSpPr>
              <a:spLocks/>
            </p:cNvSpPr>
            <p:nvPr/>
          </p:nvSpPr>
          <p:spPr>
            <a:xfrm>
              <a:off x="3074600"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4" name="Rectangle 183">
              <a:extLst>
                <a:ext uri="{FF2B5EF4-FFF2-40B4-BE49-F238E27FC236}">
                  <a16:creationId xmlns:a16="http://schemas.microsoft.com/office/drawing/2014/main" id="{D9FC3ECC-8441-4D4B-8BF8-8EC435769F76}"/>
                </a:ext>
              </a:extLst>
            </p:cNvPr>
            <p:cNvSpPr>
              <a:spLocks/>
            </p:cNvSpPr>
            <p:nvPr/>
          </p:nvSpPr>
          <p:spPr>
            <a:xfrm>
              <a:off x="3191996"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5" name="Rectangle 184">
              <a:extLst>
                <a:ext uri="{FF2B5EF4-FFF2-40B4-BE49-F238E27FC236}">
                  <a16:creationId xmlns:a16="http://schemas.microsoft.com/office/drawing/2014/main" id="{7497C608-E165-400E-BA56-9646CA89B0EB}"/>
                </a:ext>
              </a:extLst>
            </p:cNvPr>
            <p:cNvSpPr>
              <a:spLocks/>
            </p:cNvSpPr>
            <p:nvPr/>
          </p:nvSpPr>
          <p:spPr>
            <a:xfrm>
              <a:off x="3314467"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6" name="Rectangle 185">
              <a:extLst>
                <a:ext uri="{FF2B5EF4-FFF2-40B4-BE49-F238E27FC236}">
                  <a16:creationId xmlns:a16="http://schemas.microsoft.com/office/drawing/2014/main" id="{F1A1D74E-73A0-4B9A-BB63-5F06968D8FE7}"/>
                </a:ext>
              </a:extLst>
            </p:cNvPr>
            <p:cNvSpPr>
              <a:spLocks/>
            </p:cNvSpPr>
            <p:nvPr/>
          </p:nvSpPr>
          <p:spPr>
            <a:xfrm>
              <a:off x="3433339"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7" name="Rectangle 186">
              <a:extLst>
                <a:ext uri="{FF2B5EF4-FFF2-40B4-BE49-F238E27FC236}">
                  <a16:creationId xmlns:a16="http://schemas.microsoft.com/office/drawing/2014/main" id="{166F14EF-6CB5-4F29-AEAE-A1038B7EF40D}"/>
                </a:ext>
              </a:extLst>
            </p:cNvPr>
            <p:cNvSpPr>
              <a:spLocks/>
            </p:cNvSpPr>
            <p:nvPr/>
          </p:nvSpPr>
          <p:spPr>
            <a:xfrm>
              <a:off x="3552211"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8" name="Rectangle 187">
              <a:extLst>
                <a:ext uri="{FF2B5EF4-FFF2-40B4-BE49-F238E27FC236}">
                  <a16:creationId xmlns:a16="http://schemas.microsoft.com/office/drawing/2014/main" id="{E93F30F2-1716-4EC9-98D5-C6751C17FA0B}"/>
                </a:ext>
              </a:extLst>
            </p:cNvPr>
            <p:cNvSpPr>
              <a:spLocks/>
            </p:cNvSpPr>
            <p:nvPr/>
          </p:nvSpPr>
          <p:spPr>
            <a:xfrm>
              <a:off x="3671083"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9" name="TextBox 188">
              <a:extLst>
                <a:ext uri="{FF2B5EF4-FFF2-40B4-BE49-F238E27FC236}">
                  <a16:creationId xmlns:a16="http://schemas.microsoft.com/office/drawing/2014/main" id="{8E95D377-DB5A-471A-AEB4-29F1BC2062E9}"/>
                </a:ext>
              </a:extLst>
            </p:cNvPr>
            <p:cNvSpPr txBox="1"/>
            <p:nvPr/>
          </p:nvSpPr>
          <p:spPr>
            <a:xfrm>
              <a:off x="1905408" y="3415937"/>
              <a:ext cx="1105330" cy="369332"/>
            </a:xfrm>
            <a:prstGeom prst="rect">
              <a:avLst/>
            </a:prstGeom>
            <a:ln>
              <a:noFill/>
            </a:ln>
          </p:spPr>
          <p:txBody>
            <a:bodyPr wrap="square" lIns="0" rIns="0" rtlCol="0">
              <a:spAutoFit/>
            </a:bodyPr>
            <a:lstStyle/>
            <a:p>
              <a:r>
                <a:rPr lang="en-US" b="1" dirty="0"/>
                <a:t>Payload</a:t>
              </a:r>
            </a:p>
          </p:txBody>
        </p:sp>
        <p:sp>
          <p:nvSpPr>
            <p:cNvPr id="190" name="TextBox 189">
              <a:extLst>
                <a:ext uri="{FF2B5EF4-FFF2-40B4-BE49-F238E27FC236}">
                  <a16:creationId xmlns:a16="http://schemas.microsoft.com/office/drawing/2014/main" id="{9FACFDEF-D51D-45B2-BE2E-28FA367DFF9F}"/>
                </a:ext>
              </a:extLst>
            </p:cNvPr>
            <p:cNvSpPr txBox="1"/>
            <p:nvPr/>
          </p:nvSpPr>
          <p:spPr>
            <a:xfrm>
              <a:off x="-3103853" y="3415937"/>
              <a:ext cx="1105330" cy="369332"/>
            </a:xfrm>
            <a:prstGeom prst="rect">
              <a:avLst/>
            </a:prstGeom>
            <a:ln>
              <a:noFill/>
            </a:ln>
          </p:spPr>
          <p:txBody>
            <a:bodyPr wrap="square" lIns="0" rIns="0" rtlCol="0">
              <a:spAutoFit/>
            </a:bodyPr>
            <a:lstStyle/>
            <a:p>
              <a:r>
                <a:rPr lang="en-US" b="1" dirty="0"/>
                <a:t>Payload</a:t>
              </a:r>
            </a:p>
          </p:txBody>
        </p:sp>
        <p:sp>
          <p:nvSpPr>
            <p:cNvPr id="191" name="TextBox 190">
              <a:extLst>
                <a:ext uri="{FF2B5EF4-FFF2-40B4-BE49-F238E27FC236}">
                  <a16:creationId xmlns:a16="http://schemas.microsoft.com/office/drawing/2014/main" id="{7D953A03-78D9-4072-92D2-FABF6D59954C}"/>
                </a:ext>
              </a:extLst>
            </p:cNvPr>
            <p:cNvSpPr txBox="1"/>
            <p:nvPr/>
          </p:nvSpPr>
          <p:spPr>
            <a:xfrm>
              <a:off x="-3862711" y="3415996"/>
              <a:ext cx="738372" cy="369332"/>
            </a:xfrm>
            <a:prstGeom prst="rect">
              <a:avLst/>
            </a:prstGeom>
            <a:ln>
              <a:noFill/>
            </a:ln>
          </p:spPr>
          <p:txBody>
            <a:bodyPr wrap="square" lIns="0" rIns="0" rtlCol="0">
              <a:spAutoFit/>
            </a:bodyPr>
            <a:lstStyle/>
            <a:p>
              <a:r>
                <a:rPr lang="en-US" b="1" dirty="0"/>
                <a:t>INT</a:t>
              </a:r>
            </a:p>
          </p:txBody>
        </p:sp>
        <p:sp>
          <p:nvSpPr>
            <p:cNvPr id="192" name="Rectangle 191">
              <a:extLst>
                <a:ext uri="{FF2B5EF4-FFF2-40B4-BE49-F238E27FC236}">
                  <a16:creationId xmlns:a16="http://schemas.microsoft.com/office/drawing/2014/main" id="{A01A8B40-F872-4262-B8F6-A9CDDCFE305C}"/>
                </a:ext>
              </a:extLst>
            </p:cNvPr>
            <p:cNvSpPr>
              <a:spLocks/>
            </p:cNvSpPr>
            <p:nvPr/>
          </p:nvSpPr>
          <p:spPr>
            <a:xfrm>
              <a:off x="686052"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3" name="Rectangle 192">
              <a:extLst>
                <a:ext uri="{FF2B5EF4-FFF2-40B4-BE49-F238E27FC236}">
                  <a16:creationId xmlns:a16="http://schemas.microsoft.com/office/drawing/2014/main" id="{8C99F308-4326-4851-BEC9-B559C3EA4C52}"/>
                </a:ext>
              </a:extLst>
            </p:cNvPr>
            <p:cNvSpPr>
              <a:spLocks/>
            </p:cNvSpPr>
            <p:nvPr/>
          </p:nvSpPr>
          <p:spPr>
            <a:xfrm>
              <a:off x="803448"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4" name="Rectangle 193">
              <a:extLst>
                <a:ext uri="{FF2B5EF4-FFF2-40B4-BE49-F238E27FC236}">
                  <a16:creationId xmlns:a16="http://schemas.microsoft.com/office/drawing/2014/main" id="{7A41F18A-5269-4AE3-8FD5-194FA536367B}"/>
                </a:ext>
              </a:extLst>
            </p:cNvPr>
            <p:cNvSpPr>
              <a:spLocks/>
            </p:cNvSpPr>
            <p:nvPr/>
          </p:nvSpPr>
          <p:spPr>
            <a:xfrm>
              <a:off x="925919"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5" name="Rectangle 194">
              <a:extLst>
                <a:ext uri="{FF2B5EF4-FFF2-40B4-BE49-F238E27FC236}">
                  <a16:creationId xmlns:a16="http://schemas.microsoft.com/office/drawing/2014/main" id="{5E01DC9F-8ED1-4803-B9F0-12BC48898274}"/>
                </a:ext>
              </a:extLst>
            </p:cNvPr>
            <p:cNvSpPr>
              <a:spLocks/>
            </p:cNvSpPr>
            <p:nvPr/>
          </p:nvSpPr>
          <p:spPr>
            <a:xfrm>
              <a:off x="1044791"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6" name="Rectangle 195">
              <a:extLst>
                <a:ext uri="{FF2B5EF4-FFF2-40B4-BE49-F238E27FC236}">
                  <a16:creationId xmlns:a16="http://schemas.microsoft.com/office/drawing/2014/main" id="{63606A0F-079D-4C63-8372-F13C678FCB21}"/>
                </a:ext>
              </a:extLst>
            </p:cNvPr>
            <p:cNvSpPr>
              <a:spLocks/>
            </p:cNvSpPr>
            <p:nvPr/>
          </p:nvSpPr>
          <p:spPr>
            <a:xfrm>
              <a:off x="1163663"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7" name="Rectangle 196">
              <a:extLst>
                <a:ext uri="{FF2B5EF4-FFF2-40B4-BE49-F238E27FC236}">
                  <a16:creationId xmlns:a16="http://schemas.microsoft.com/office/drawing/2014/main" id="{AF379B8F-201D-4869-9AFE-FAAB44086607}"/>
                </a:ext>
              </a:extLst>
            </p:cNvPr>
            <p:cNvSpPr>
              <a:spLocks/>
            </p:cNvSpPr>
            <p:nvPr/>
          </p:nvSpPr>
          <p:spPr>
            <a:xfrm>
              <a:off x="1282535"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8" name="Rectangle 197">
              <a:extLst>
                <a:ext uri="{FF2B5EF4-FFF2-40B4-BE49-F238E27FC236}">
                  <a16:creationId xmlns:a16="http://schemas.microsoft.com/office/drawing/2014/main" id="{FBFDF172-3287-4C1E-8832-FD0CE01CA55B}"/>
                </a:ext>
              </a:extLst>
            </p:cNvPr>
            <p:cNvSpPr>
              <a:spLocks/>
            </p:cNvSpPr>
            <p:nvPr/>
          </p:nvSpPr>
          <p:spPr>
            <a:xfrm>
              <a:off x="1402883"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9" name="Rectangle 198">
              <a:extLst>
                <a:ext uri="{FF2B5EF4-FFF2-40B4-BE49-F238E27FC236}">
                  <a16:creationId xmlns:a16="http://schemas.microsoft.com/office/drawing/2014/main" id="{A906C9A2-039A-437F-9DD7-854E308F878E}"/>
                </a:ext>
              </a:extLst>
            </p:cNvPr>
            <p:cNvSpPr>
              <a:spLocks/>
            </p:cNvSpPr>
            <p:nvPr/>
          </p:nvSpPr>
          <p:spPr>
            <a:xfrm>
              <a:off x="1525354"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0" name="Rectangle 199">
              <a:extLst>
                <a:ext uri="{FF2B5EF4-FFF2-40B4-BE49-F238E27FC236}">
                  <a16:creationId xmlns:a16="http://schemas.microsoft.com/office/drawing/2014/main" id="{C8569CB4-1B14-4D1D-98C1-9CCA3E8A88DE}"/>
                </a:ext>
              </a:extLst>
            </p:cNvPr>
            <p:cNvSpPr>
              <a:spLocks/>
            </p:cNvSpPr>
            <p:nvPr/>
          </p:nvSpPr>
          <p:spPr>
            <a:xfrm>
              <a:off x="1644226" y="3470432"/>
              <a:ext cx="120348" cy="292608"/>
            </a:xfrm>
            <a:prstGeom prst="rect">
              <a:avLst/>
            </a:prstGeom>
            <a:solidFill>
              <a:schemeClr val="bg1">
                <a:lumMod val="85000"/>
                <a:alpha val="5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40054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xit" presetSubtype="0" fill="hold" grpId="0" nodeType="withEffect">
                                  <p:stCondLst>
                                    <p:cond delay="0"/>
                                  </p:stCondLst>
                                  <p:childTnLst>
                                    <p:animEffect transition="out" filter="fade">
                                      <p:cBhvr>
                                        <p:cTn id="9" dur="500"/>
                                        <p:tgtEl>
                                          <p:spTgt spid="15"/>
                                        </p:tgtEl>
                                      </p:cBhvr>
                                    </p:animEffect>
                                    <p:set>
                                      <p:cBhvr>
                                        <p:cTn id="10" dur="1" fill="hold">
                                          <p:stCondLst>
                                            <p:cond delay="499"/>
                                          </p:stCondLst>
                                        </p:cTn>
                                        <p:tgtEl>
                                          <p:spTgt spid="15"/>
                                        </p:tgtEl>
                                        <p:attrNameLst>
                                          <p:attrName>style.visibility</p:attrName>
                                        </p:attrNameLst>
                                      </p:cBhvr>
                                      <p:to>
                                        <p:strVal val="hidden"/>
                                      </p:to>
                                    </p:set>
                                  </p:childTnLst>
                                </p:cTn>
                              </p:par>
                              <p:par>
                                <p:cTn id="11" presetID="10" presetClass="entr" presetSubtype="0" fill="hold" grpId="1"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0" presetClass="path" presetSubtype="0" accel="50000" decel="50000" fill="hold" nodeType="withEffect">
                                  <p:stCondLst>
                                    <p:cond delay="0"/>
                                  </p:stCondLst>
                                  <p:childTnLst>
                                    <p:animMotion origin="layout" path="M -4.16667E-6 -2.96296E-6 L 1.75487 0.00232 " pathEditMode="relative" rAng="0" ptsTypes="AA">
                                      <p:cBhvr>
                                        <p:cTn id="28" dur="15000" fill="hold"/>
                                        <p:tgtEl>
                                          <p:spTgt spid="12"/>
                                        </p:tgtEl>
                                        <p:attrNameLst>
                                          <p:attrName>ppt_x</p:attrName>
                                          <p:attrName>ppt_y</p:attrName>
                                        </p:attrNameLst>
                                      </p:cBhvr>
                                      <p:rCtr x="87743" y="116"/>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 presetClass="exit" presetSubtype="0" fill="hold" nodeType="withEffect">
                                  <p:stCondLst>
                                    <p:cond delay="0"/>
                                  </p:stCondLst>
                                  <p:childTnLst>
                                    <p:set>
                                      <p:cBhvr>
                                        <p:cTn id="35" dur="1" fill="hold">
                                          <p:stCondLst>
                                            <p:cond delay="0"/>
                                          </p:stCondLst>
                                        </p:cTn>
                                        <p:tgtEl>
                                          <p:spTgt spid="20"/>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2"/>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11"/>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1"/>
      <p:bldP spid="14"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6B99AF76-A2F1-4602-8CBF-3CF318800EC4}"/>
              </a:ext>
            </a:extLst>
          </p:cNvPr>
          <p:cNvSpPr txBox="1">
            <a:spLocks/>
          </p:cNvSpPr>
          <p:nvPr/>
        </p:nvSpPr>
        <p:spPr bwMode="auto">
          <a:xfrm>
            <a:off x="1" y="1405537"/>
            <a:ext cx="9331234"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3600" b="1" u="sng" dirty="0">
                <a:solidFill>
                  <a:schemeClr val="bg1"/>
                </a:solidFill>
              </a:rPr>
              <a:t>Issue III</a:t>
            </a:r>
            <a:r>
              <a:rPr lang="en-US" sz="3600" b="1" dirty="0">
                <a:solidFill>
                  <a:schemeClr val="bg1"/>
                </a:solidFill>
              </a:rPr>
              <a:t>: </a:t>
            </a:r>
            <a:r>
              <a:rPr lang="en-US" sz="3200" b="1" dirty="0">
                <a:solidFill>
                  <a:schemeClr val="bg1"/>
                </a:solidFill>
              </a:rPr>
              <a:t>High packet overheads </a:t>
            </a:r>
            <a:r>
              <a:rPr lang="en-US" sz="3200" b="1" dirty="0"/>
              <a:t>impose severe collection costs.</a:t>
            </a:r>
            <a:endParaRPr lang="en-US" sz="2800" b="1" dirty="0"/>
          </a:p>
        </p:txBody>
      </p:sp>
      <p:sp>
        <p:nvSpPr>
          <p:cNvPr id="15" name="Content Placeholder 2">
            <a:extLst>
              <a:ext uri="{FF2B5EF4-FFF2-40B4-BE49-F238E27FC236}">
                <a16:creationId xmlns:a16="http://schemas.microsoft.com/office/drawing/2014/main" id="{9D08CC7F-E2D2-4BA9-82F8-4B414466F928}"/>
              </a:ext>
            </a:extLst>
          </p:cNvPr>
          <p:cNvSpPr txBox="1">
            <a:spLocks/>
          </p:cNvSpPr>
          <p:nvPr/>
        </p:nvSpPr>
        <p:spPr bwMode="auto">
          <a:xfrm>
            <a:off x="1" y="1405537"/>
            <a:ext cx="9143998"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3600" b="1" u="sng" dirty="0">
                <a:solidFill>
                  <a:schemeClr val="bg1"/>
                </a:solidFill>
              </a:rPr>
              <a:t>Issue III</a:t>
            </a:r>
            <a:r>
              <a:rPr lang="en-US" sz="3600" b="1" dirty="0">
                <a:solidFill>
                  <a:schemeClr val="bg1"/>
                </a:solidFill>
              </a:rPr>
              <a:t>: </a:t>
            </a:r>
            <a:r>
              <a:rPr lang="en-US" sz="3200" b="1" dirty="0">
                <a:solidFill>
                  <a:schemeClr val="bg1"/>
                </a:solidFill>
              </a:rPr>
              <a:t>High packet overheads </a:t>
            </a:r>
            <a:r>
              <a:rPr lang="en-US" sz="3200" b="1" dirty="0"/>
              <a:t>increase switch processing time.</a:t>
            </a:r>
          </a:p>
          <a:p>
            <a:pPr>
              <a:spcAft>
                <a:spcPts val="600"/>
              </a:spcAft>
            </a:pPr>
            <a:endParaRPr lang="en-US" sz="1400" b="1" dirty="0"/>
          </a:p>
          <a:p>
            <a:pPr lvl="1">
              <a:spcAft>
                <a:spcPts val="1200"/>
              </a:spcAft>
            </a:pPr>
            <a:r>
              <a:rPr lang="en-US" sz="2800" dirty="0"/>
              <a:t>High network overheads.</a:t>
            </a:r>
          </a:p>
          <a:p>
            <a:pPr lvl="1">
              <a:spcAft>
                <a:spcPts val="1200"/>
              </a:spcAft>
            </a:pPr>
            <a:r>
              <a:rPr lang="en-US" sz="2800" dirty="0"/>
              <a:t>High processing overheads.</a:t>
            </a:r>
          </a:p>
          <a:p>
            <a:pPr lvl="1">
              <a:spcAft>
                <a:spcPts val="1200"/>
              </a:spcAft>
            </a:pPr>
            <a:r>
              <a:rPr lang="en-US" sz="2800" dirty="0"/>
              <a:t>State of the art telemetry processing (e.g., </a:t>
            </a:r>
            <a:r>
              <a:rPr lang="en-US" sz="2800" dirty="0" err="1"/>
              <a:t>Confluo</a:t>
            </a:r>
            <a:r>
              <a:rPr lang="en-US" sz="2800" dirty="0"/>
              <a:t>, NSDI 2019) rely on </a:t>
            </a:r>
            <a:r>
              <a:rPr lang="en-US" sz="2800" b="1" i="1" dirty="0"/>
              <a:t>fixed byte-size </a:t>
            </a:r>
            <a:r>
              <a:rPr lang="en-US" sz="2800" dirty="0"/>
              <a:t>data and are incompatible</a:t>
            </a:r>
            <a:r>
              <a:rPr lang="en-US" sz="2400" dirty="0"/>
              <a:t>.</a:t>
            </a:r>
          </a:p>
        </p:txBody>
      </p:sp>
      <p:sp>
        <p:nvSpPr>
          <p:cNvPr id="2" name="Title 1">
            <a:extLst>
              <a:ext uri="{FF2B5EF4-FFF2-40B4-BE49-F238E27FC236}">
                <a16:creationId xmlns:a16="http://schemas.microsoft.com/office/drawing/2014/main" id="{EF58B3B1-BEC1-4E59-96D2-094B432F1977}"/>
              </a:ext>
            </a:extLst>
          </p:cNvPr>
          <p:cNvSpPr>
            <a:spLocks noGrp="1"/>
          </p:cNvSpPr>
          <p:nvPr>
            <p:ph type="title"/>
          </p:nvPr>
        </p:nvSpPr>
        <p:spPr>
          <a:xfrm>
            <a:off x="0" y="18255"/>
            <a:ext cx="9144000" cy="1325563"/>
          </a:xfrm>
        </p:spPr>
        <p:txBody>
          <a:bodyPr/>
          <a:lstStyle/>
          <a:p>
            <a:r>
              <a:rPr lang="en-US" sz="3800" dirty="0"/>
              <a:t>INT Drawbacks</a:t>
            </a:r>
          </a:p>
        </p:txBody>
      </p:sp>
      <p:sp>
        <p:nvSpPr>
          <p:cNvPr id="170" name="Content Placeholder 2">
            <a:extLst>
              <a:ext uri="{FF2B5EF4-FFF2-40B4-BE49-F238E27FC236}">
                <a16:creationId xmlns:a16="http://schemas.microsoft.com/office/drawing/2014/main" id="{D56B2B14-C59A-445F-97FF-E23030897C5B}"/>
              </a:ext>
            </a:extLst>
          </p:cNvPr>
          <p:cNvSpPr txBox="1">
            <a:spLocks/>
          </p:cNvSpPr>
          <p:nvPr/>
        </p:nvSpPr>
        <p:spPr bwMode="auto">
          <a:xfrm>
            <a:off x="1" y="1403809"/>
            <a:ext cx="9331234"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3600" b="1" u="sng" dirty="0"/>
              <a:t>Issue II</a:t>
            </a:r>
            <a:r>
              <a:rPr lang="en-US" sz="3600" b="1" u="sng" dirty="0">
                <a:solidFill>
                  <a:schemeClr val="bg1"/>
                </a:solidFill>
              </a:rPr>
              <a:t>I</a:t>
            </a:r>
            <a:r>
              <a:rPr lang="en-US" sz="3600" b="1" dirty="0"/>
              <a:t>: </a:t>
            </a:r>
            <a:r>
              <a:rPr lang="en-US" sz="3200" b="1" dirty="0"/>
              <a:t>High packet overheads</a:t>
            </a:r>
            <a:endParaRPr lang="en-US" sz="2800" b="1" dirty="0"/>
          </a:p>
        </p:txBody>
      </p:sp>
      <p:sp>
        <p:nvSpPr>
          <p:cNvPr id="4" name="Slide Number Placeholder 2">
            <a:extLst>
              <a:ext uri="{FF2B5EF4-FFF2-40B4-BE49-F238E27FC236}">
                <a16:creationId xmlns:a16="http://schemas.microsoft.com/office/drawing/2014/main" id="{C7800585-59FC-4CCF-BB25-94F17E8B324E}"/>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15</a:t>
            </a:fld>
            <a:endParaRPr lang="en-US" sz="1200" dirty="0">
              <a:solidFill>
                <a:schemeClr val="tx1">
                  <a:tint val="75000"/>
                </a:schemeClr>
              </a:solidFill>
            </a:endParaRPr>
          </a:p>
        </p:txBody>
      </p:sp>
      <p:sp>
        <p:nvSpPr>
          <p:cNvPr id="14" name="Content Placeholder 2">
            <a:extLst>
              <a:ext uri="{FF2B5EF4-FFF2-40B4-BE49-F238E27FC236}">
                <a16:creationId xmlns:a16="http://schemas.microsoft.com/office/drawing/2014/main" id="{8EFBDA3D-8467-48AA-B052-38C759E4612C}"/>
              </a:ext>
            </a:extLst>
          </p:cNvPr>
          <p:cNvSpPr txBox="1">
            <a:spLocks/>
          </p:cNvSpPr>
          <p:nvPr/>
        </p:nvSpPr>
        <p:spPr bwMode="auto">
          <a:xfrm>
            <a:off x="2420986" y="1403809"/>
            <a:ext cx="470261"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None/>
            </a:pPr>
            <a:r>
              <a:rPr lang="en-US" sz="3600" b="1" u="sng" dirty="0"/>
              <a:t>I</a:t>
            </a:r>
            <a:endParaRPr lang="en-US" sz="2800" b="1" dirty="0">
              <a:solidFill>
                <a:schemeClr val="bg1"/>
              </a:solidFill>
            </a:endParaRPr>
          </a:p>
        </p:txBody>
      </p:sp>
      <p:grpSp>
        <p:nvGrpSpPr>
          <p:cNvPr id="122" name="Group 121">
            <a:extLst>
              <a:ext uri="{FF2B5EF4-FFF2-40B4-BE49-F238E27FC236}">
                <a16:creationId xmlns:a16="http://schemas.microsoft.com/office/drawing/2014/main" id="{212D6824-2819-4E4A-95CF-6E69627213D8}"/>
              </a:ext>
            </a:extLst>
          </p:cNvPr>
          <p:cNvGrpSpPr/>
          <p:nvPr/>
        </p:nvGrpSpPr>
        <p:grpSpPr>
          <a:xfrm>
            <a:off x="1002868" y="2781092"/>
            <a:ext cx="5445128" cy="2880272"/>
            <a:chOff x="1067674" y="1807019"/>
            <a:chExt cx="5445128" cy="2880272"/>
          </a:xfrm>
        </p:grpSpPr>
        <p:pic>
          <p:nvPicPr>
            <p:cNvPr id="123" name="Picture 2" descr="Image result for SWITCH ICON">
              <a:extLst>
                <a:ext uri="{FF2B5EF4-FFF2-40B4-BE49-F238E27FC236}">
                  <a16:creationId xmlns:a16="http://schemas.microsoft.com/office/drawing/2014/main" id="{7117B343-77AA-4AB7-8BF0-6703662F87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594" b="18308"/>
            <a:stretch/>
          </p:blipFill>
          <p:spPr bwMode="auto">
            <a:xfrm>
              <a:off x="3028312" y="3074957"/>
              <a:ext cx="1070886" cy="504000"/>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Group 123">
              <a:extLst>
                <a:ext uri="{FF2B5EF4-FFF2-40B4-BE49-F238E27FC236}">
                  <a16:creationId xmlns:a16="http://schemas.microsoft.com/office/drawing/2014/main" id="{EEA7DC3D-5C2E-475F-B958-D8541D91A00A}"/>
                </a:ext>
              </a:extLst>
            </p:cNvPr>
            <p:cNvGrpSpPr/>
            <p:nvPr/>
          </p:nvGrpSpPr>
          <p:grpSpPr>
            <a:xfrm>
              <a:off x="1067674" y="1807019"/>
              <a:ext cx="5445128" cy="2880272"/>
              <a:chOff x="1067674" y="1807019"/>
              <a:chExt cx="5445128" cy="2880272"/>
            </a:xfrm>
          </p:grpSpPr>
          <p:pic>
            <p:nvPicPr>
              <p:cNvPr id="125" name="Picture 2" descr="Image result for SWITCH ICON">
                <a:extLst>
                  <a:ext uri="{FF2B5EF4-FFF2-40B4-BE49-F238E27FC236}">
                    <a16:creationId xmlns:a16="http://schemas.microsoft.com/office/drawing/2014/main" id="{5A1A3710-B311-40CA-BE90-0D98253168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594" b="18308"/>
              <a:stretch/>
            </p:blipFill>
            <p:spPr bwMode="auto">
              <a:xfrm>
                <a:off x="1759619" y="4183291"/>
                <a:ext cx="1070886" cy="504000"/>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Image result for SWITCH ICON">
                <a:extLst>
                  <a:ext uri="{FF2B5EF4-FFF2-40B4-BE49-F238E27FC236}">
                    <a16:creationId xmlns:a16="http://schemas.microsoft.com/office/drawing/2014/main" id="{02B65F12-C8DB-4DD5-B5B9-914921AFF8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594" b="18308"/>
              <a:stretch/>
            </p:blipFill>
            <p:spPr bwMode="auto">
              <a:xfrm>
                <a:off x="4099198" y="4119624"/>
                <a:ext cx="1070886" cy="50400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 descr="Image result for SWITCH ICON">
                <a:extLst>
                  <a:ext uri="{FF2B5EF4-FFF2-40B4-BE49-F238E27FC236}">
                    <a16:creationId xmlns:a16="http://schemas.microsoft.com/office/drawing/2014/main" id="{5C291E78-7766-432A-8521-3BD64A7DED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594" b="18308"/>
              <a:stretch/>
            </p:blipFill>
            <p:spPr bwMode="auto">
              <a:xfrm>
                <a:off x="1067674" y="2733432"/>
                <a:ext cx="1070886" cy="504000"/>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Image result for SWITCH ICON">
                <a:extLst>
                  <a:ext uri="{FF2B5EF4-FFF2-40B4-BE49-F238E27FC236}">
                    <a16:creationId xmlns:a16="http://schemas.microsoft.com/office/drawing/2014/main" id="{962E064E-B542-4379-BF06-B843DCA0F4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594" b="18308"/>
              <a:stretch/>
            </p:blipFill>
            <p:spPr bwMode="auto">
              <a:xfrm>
                <a:off x="2839286" y="1807019"/>
                <a:ext cx="1070886" cy="5040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 descr="Image result for SWITCH ICON">
                <a:extLst>
                  <a:ext uri="{FF2B5EF4-FFF2-40B4-BE49-F238E27FC236}">
                    <a16:creationId xmlns:a16="http://schemas.microsoft.com/office/drawing/2014/main" id="{C26B5AD9-D864-4C57-AE3D-521B0A17B8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594" b="18308"/>
              <a:stretch/>
            </p:blipFill>
            <p:spPr bwMode="auto">
              <a:xfrm>
                <a:off x="4634641" y="1959358"/>
                <a:ext cx="1070886" cy="504000"/>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2" descr="Image result for SWITCH ICON">
                <a:extLst>
                  <a:ext uri="{FF2B5EF4-FFF2-40B4-BE49-F238E27FC236}">
                    <a16:creationId xmlns:a16="http://schemas.microsoft.com/office/drawing/2014/main" id="{30FE98B4-3573-40EB-8759-7A0D0352867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4594" b="18308"/>
              <a:stretch/>
            </p:blipFill>
            <p:spPr bwMode="auto">
              <a:xfrm>
                <a:off x="5441916" y="3074957"/>
                <a:ext cx="1070886" cy="50400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Straight Connector 130">
                <a:extLst>
                  <a:ext uri="{FF2B5EF4-FFF2-40B4-BE49-F238E27FC236}">
                    <a16:creationId xmlns:a16="http://schemas.microsoft.com/office/drawing/2014/main" id="{02912C30-4FD5-4C27-8C5E-AFAFB03952A4}"/>
                  </a:ext>
                </a:extLst>
              </p:cNvPr>
              <p:cNvCxnSpPr>
                <a:stCxn id="127" idx="2"/>
                <a:endCxn id="125" idx="0"/>
              </p:cNvCxnSpPr>
              <p:nvPr/>
            </p:nvCxnSpPr>
            <p:spPr>
              <a:xfrm>
                <a:off x="1603117" y="3237432"/>
                <a:ext cx="691945" cy="9458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AD599B13-8F83-4961-A8D4-D5A792B282A6}"/>
                  </a:ext>
                </a:extLst>
              </p:cNvPr>
              <p:cNvCxnSpPr>
                <a:stCxn id="127" idx="3"/>
                <a:endCxn id="123" idx="1"/>
              </p:cNvCxnSpPr>
              <p:nvPr/>
            </p:nvCxnSpPr>
            <p:spPr>
              <a:xfrm>
                <a:off x="2138560" y="2985432"/>
                <a:ext cx="889752" cy="34152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594A8FC2-0095-4B43-82DD-C9C200FB91FF}"/>
                  </a:ext>
                </a:extLst>
              </p:cNvPr>
              <p:cNvCxnSpPr>
                <a:stCxn id="123" idx="0"/>
                <a:endCxn id="128" idx="2"/>
              </p:cNvCxnSpPr>
              <p:nvPr/>
            </p:nvCxnSpPr>
            <p:spPr>
              <a:xfrm flipH="1" flipV="1">
                <a:off x="3374729" y="2311019"/>
                <a:ext cx="189026" cy="763938"/>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F6460216-6C0A-430D-9A3A-353D454F7ABE}"/>
                  </a:ext>
                </a:extLst>
              </p:cNvPr>
              <p:cNvCxnSpPr>
                <a:stCxn id="128" idx="1"/>
                <a:endCxn id="127" idx="0"/>
              </p:cNvCxnSpPr>
              <p:nvPr/>
            </p:nvCxnSpPr>
            <p:spPr>
              <a:xfrm flipH="1">
                <a:off x="1603117" y="2059019"/>
                <a:ext cx="1236169" cy="67441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D2FE0325-651A-43C9-AF12-D3217B98528C}"/>
                  </a:ext>
                </a:extLst>
              </p:cNvPr>
              <p:cNvCxnSpPr>
                <a:stCxn id="125" idx="3"/>
                <a:endCxn id="126" idx="1"/>
              </p:cNvCxnSpPr>
              <p:nvPr/>
            </p:nvCxnSpPr>
            <p:spPr>
              <a:xfrm flipV="1">
                <a:off x="2830505" y="4371624"/>
                <a:ext cx="1268693" cy="63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ACE305E5-81B5-496C-9808-E21FCA80D2C3}"/>
                  </a:ext>
                </a:extLst>
              </p:cNvPr>
              <p:cNvCxnSpPr>
                <a:stCxn id="126" idx="0"/>
              </p:cNvCxnSpPr>
              <p:nvPr/>
            </p:nvCxnSpPr>
            <p:spPr>
              <a:xfrm flipH="1" flipV="1">
                <a:off x="3822687" y="3578957"/>
                <a:ext cx="811954" cy="540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5B7C049B-7952-4128-BC64-F109A987854F}"/>
                  </a:ext>
                </a:extLst>
              </p:cNvPr>
              <p:cNvCxnSpPr>
                <a:stCxn id="128" idx="3"/>
                <a:endCxn id="129" idx="1"/>
              </p:cNvCxnSpPr>
              <p:nvPr/>
            </p:nvCxnSpPr>
            <p:spPr>
              <a:xfrm>
                <a:off x="3910172" y="2059019"/>
                <a:ext cx="724469" cy="15233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90E5048A-9398-432C-B98A-35E25AA6048E}"/>
                  </a:ext>
                </a:extLst>
              </p:cNvPr>
              <p:cNvCxnSpPr>
                <a:stCxn id="129" idx="2"/>
                <a:endCxn id="130" idx="0"/>
              </p:cNvCxnSpPr>
              <p:nvPr/>
            </p:nvCxnSpPr>
            <p:spPr>
              <a:xfrm>
                <a:off x="5170084" y="2463358"/>
                <a:ext cx="807275" cy="611599"/>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81207AD-7DA6-4A5B-83CC-951466981BD1}"/>
                  </a:ext>
                </a:extLst>
              </p:cNvPr>
              <p:cNvCxnSpPr>
                <a:stCxn id="126" idx="3"/>
                <a:endCxn id="130" idx="2"/>
              </p:cNvCxnSpPr>
              <p:nvPr/>
            </p:nvCxnSpPr>
            <p:spPr>
              <a:xfrm flipV="1">
                <a:off x="5170084" y="3578957"/>
                <a:ext cx="807275" cy="7926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DB17D96F-6043-4A85-9DB4-C3C47D06C80E}"/>
                  </a:ext>
                </a:extLst>
              </p:cNvPr>
              <p:cNvCxnSpPr>
                <a:stCxn id="123" idx="3"/>
                <a:endCxn id="130" idx="1"/>
              </p:cNvCxnSpPr>
              <p:nvPr/>
            </p:nvCxnSpPr>
            <p:spPr>
              <a:xfrm>
                <a:off x="4099198" y="3326957"/>
                <a:ext cx="134271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39BB4F33-E1CD-41CF-80CC-DCE5ADB234ED}"/>
                  </a:ext>
                </a:extLst>
              </p:cNvPr>
              <p:cNvCxnSpPr/>
              <p:nvPr/>
            </p:nvCxnSpPr>
            <p:spPr>
              <a:xfrm flipV="1">
                <a:off x="2704752" y="3578957"/>
                <a:ext cx="714298" cy="611600"/>
              </a:xfrm>
              <a:prstGeom prst="line">
                <a:avLst/>
              </a:prstGeom>
            </p:spPr>
            <p:style>
              <a:lnRef idx="2">
                <a:schemeClr val="accent1"/>
              </a:lnRef>
              <a:fillRef idx="0">
                <a:schemeClr val="accent1"/>
              </a:fillRef>
              <a:effectRef idx="1">
                <a:schemeClr val="accent1"/>
              </a:effectRef>
              <a:fontRef idx="minor">
                <a:schemeClr val="tx1"/>
              </a:fontRef>
            </p:style>
          </p:cxnSp>
        </p:grpSp>
      </p:grpSp>
      <p:pic>
        <p:nvPicPr>
          <p:cNvPr id="142" name="Picture 4" descr="Automation, engineering, gears, machine, processing icon">
            <a:extLst>
              <a:ext uri="{FF2B5EF4-FFF2-40B4-BE49-F238E27FC236}">
                <a16:creationId xmlns:a16="http://schemas.microsoft.com/office/drawing/2014/main" id="{F4DED94F-2238-4A92-A3CD-848CE5E24C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93930" y="4823363"/>
            <a:ext cx="621769" cy="621769"/>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6" descr="Image result for server">
            <a:extLst>
              <a:ext uri="{FF2B5EF4-FFF2-40B4-BE49-F238E27FC236}">
                <a16:creationId xmlns:a16="http://schemas.microsoft.com/office/drawing/2014/main" id="{ED32374E-0652-4397-B3F7-B79B6928635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5753" r="54747" b="6356"/>
          <a:stretch/>
        </p:blipFill>
        <p:spPr bwMode="auto">
          <a:xfrm>
            <a:off x="6893930" y="5409364"/>
            <a:ext cx="705200" cy="136964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a:extLst>
              <a:ext uri="{FF2B5EF4-FFF2-40B4-BE49-F238E27FC236}">
                <a16:creationId xmlns:a16="http://schemas.microsoft.com/office/drawing/2014/main" id="{19A512CF-DC3E-4A04-A049-C8E9C040E7B3}"/>
              </a:ext>
            </a:extLst>
          </p:cNvPr>
          <p:cNvPicPr>
            <a:picLocks noChangeAspect="1"/>
          </p:cNvPicPr>
          <p:nvPr/>
        </p:nvPicPr>
        <p:blipFill>
          <a:blip r:embed="rId7"/>
          <a:stretch>
            <a:fillRect/>
          </a:stretch>
        </p:blipFill>
        <p:spPr>
          <a:xfrm>
            <a:off x="578810" y="3612218"/>
            <a:ext cx="1226168" cy="365760"/>
          </a:xfrm>
          <a:prstGeom prst="rect">
            <a:avLst/>
          </a:prstGeom>
          <a:ln>
            <a:solidFill>
              <a:schemeClr val="tx1"/>
            </a:solidFill>
          </a:ln>
        </p:spPr>
      </p:pic>
      <p:pic>
        <p:nvPicPr>
          <p:cNvPr id="145" name="Picture 144">
            <a:extLst>
              <a:ext uri="{FF2B5EF4-FFF2-40B4-BE49-F238E27FC236}">
                <a16:creationId xmlns:a16="http://schemas.microsoft.com/office/drawing/2014/main" id="{4A95E1C8-B3C1-4C0B-9099-191985A27BAE}"/>
              </a:ext>
            </a:extLst>
          </p:cNvPr>
          <p:cNvPicPr>
            <a:picLocks noChangeAspect="1"/>
          </p:cNvPicPr>
          <p:nvPr/>
        </p:nvPicPr>
        <p:blipFill>
          <a:blip r:embed="rId8"/>
          <a:stretch>
            <a:fillRect/>
          </a:stretch>
        </p:blipFill>
        <p:spPr>
          <a:xfrm>
            <a:off x="2656623" y="2789935"/>
            <a:ext cx="1226168" cy="365760"/>
          </a:xfrm>
          <a:prstGeom prst="rect">
            <a:avLst/>
          </a:prstGeom>
          <a:ln>
            <a:solidFill>
              <a:schemeClr val="tx1"/>
            </a:solidFill>
          </a:ln>
        </p:spPr>
      </p:pic>
      <p:sp>
        <p:nvSpPr>
          <p:cNvPr id="146" name="Rectangle 145">
            <a:extLst>
              <a:ext uri="{FF2B5EF4-FFF2-40B4-BE49-F238E27FC236}">
                <a16:creationId xmlns:a16="http://schemas.microsoft.com/office/drawing/2014/main" id="{2E3070CE-738A-4045-83CD-F8850DDE8531}"/>
              </a:ext>
            </a:extLst>
          </p:cNvPr>
          <p:cNvSpPr>
            <a:spLocks/>
          </p:cNvSpPr>
          <p:nvPr/>
        </p:nvSpPr>
        <p:spPr>
          <a:xfrm>
            <a:off x="2889837" y="2790994"/>
            <a:ext cx="100584" cy="36576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47" name="Picture 146">
            <a:extLst>
              <a:ext uri="{FF2B5EF4-FFF2-40B4-BE49-F238E27FC236}">
                <a16:creationId xmlns:a16="http://schemas.microsoft.com/office/drawing/2014/main" id="{3425141C-04E0-4FF7-A40F-E01A690476BD}"/>
              </a:ext>
            </a:extLst>
          </p:cNvPr>
          <p:cNvPicPr>
            <a:picLocks noChangeAspect="1"/>
          </p:cNvPicPr>
          <p:nvPr/>
        </p:nvPicPr>
        <p:blipFill>
          <a:blip r:embed="rId9"/>
          <a:stretch>
            <a:fillRect/>
          </a:stretch>
        </p:blipFill>
        <p:spPr>
          <a:xfrm>
            <a:off x="4444554" y="2978083"/>
            <a:ext cx="1226168" cy="365760"/>
          </a:xfrm>
          <a:prstGeom prst="rect">
            <a:avLst/>
          </a:prstGeom>
          <a:ln>
            <a:solidFill>
              <a:schemeClr val="tx1"/>
            </a:solidFill>
          </a:ln>
        </p:spPr>
      </p:pic>
      <p:pic>
        <p:nvPicPr>
          <p:cNvPr id="148" name="Picture 147">
            <a:extLst>
              <a:ext uri="{FF2B5EF4-FFF2-40B4-BE49-F238E27FC236}">
                <a16:creationId xmlns:a16="http://schemas.microsoft.com/office/drawing/2014/main" id="{BE6379E6-E051-4060-8F75-85F4C7B23602}"/>
              </a:ext>
            </a:extLst>
          </p:cNvPr>
          <p:cNvPicPr>
            <a:picLocks noChangeAspect="1"/>
          </p:cNvPicPr>
          <p:nvPr/>
        </p:nvPicPr>
        <p:blipFill>
          <a:blip r:embed="rId7"/>
          <a:stretch>
            <a:fillRect/>
          </a:stretch>
        </p:blipFill>
        <p:spPr>
          <a:xfrm>
            <a:off x="1606910" y="5188143"/>
            <a:ext cx="1226168" cy="365760"/>
          </a:xfrm>
          <a:prstGeom prst="rect">
            <a:avLst/>
          </a:prstGeom>
          <a:ln>
            <a:solidFill>
              <a:schemeClr val="tx1"/>
            </a:solidFill>
          </a:ln>
        </p:spPr>
      </p:pic>
      <p:pic>
        <p:nvPicPr>
          <p:cNvPr id="149" name="Picture 148">
            <a:extLst>
              <a:ext uri="{FF2B5EF4-FFF2-40B4-BE49-F238E27FC236}">
                <a16:creationId xmlns:a16="http://schemas.microsoft.com/office/drawing/2014/main" id="{16201E0F-74F5-423E-B417-B4C526FF3DD8}"/>
              </a:ext>
            </a:extLst>
          </p:cNvPr>
          <p:cNvPicPr>
            <a:picLocks noChangeAspect="1"/>
          </p:cNvPicPr>
          <p:nvPr/>
        </p:nvPicPr>
        <p:blipFill>
          <a:blip r:embed="rId8"/>
          <a:stretch>
            <a:fillRect/>
          </a:stretch>
        </p:blipFill>
        <p:spPr>
          <a:xfrm>
            <a:off x="2904273" y="4097415"/>
            <a:ext cx="1226168" cy="365760"/>
          </a:xfrm>
          <a:prstGeom prst="rect">
            <a:avLst/>
          </a:prstGeom>
          <a:ln>
            <a:solidFill>
              <a:schemeClr val="tx1"/>
            </a:solidFill>
          </a:ln>
        </p:spPr>
      </p:pic>
      <p:sp>
        <p:nvSpPr>
          <p:cNvPr id="150" name="Rectangle 149">
            <a:extLst>
              <a:ext uri="{FF2B5EF4-FFF2-40B4-BE49-F238E27FC236}">
                <a16:creationId xmlns:a16="http://schemas.microsoft.com/office/drawing/2014/main" id="{18901801-F643-48EF-83EE-86F9F71272BD}"/>
              </a:ext>
            </a:extLst>
          </p:cNvPr>
          <p:cNvSpPr>
            <a:spLocks/>
          </p:cNvSpPr>
          <p:nvPr/>
        </p:nvSpPr>
        <p:spPr>
          <a:xfrm>
            <a:off x="4792949" y="2971534"/>
            <a:ext cx="100584" cy="36576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1" name="Picture 150">
            <a:extLst>
              <a:ext uri="{FF2B5EF4-FFF2-40B4-BE49-F238E27FC236}">
                <a16:creationId xmlns:a16="http://schemas.microsoft.com/office/drawing/2014/main" id="{C037C691-DA1E-4330-9028-1E1C22165A7A}"/>
              </a:ext>
            </a:extLst>
          </p:cNvPr>
          <p:cNvPicPr>
            <a:picLocks noChangeAspect="1"/>
          </p:cNvPicPr>
          <p:nvPr/>
        </p:nvPicPr>
        <p:blipFill>
          <a:blip r:embed="rId9"/>
          <a:stretch>
            <a:fillRect/>
          </a:stretch>
        </p:blipFill>
        <p:spPr>
          <a:xfrm>
            <a:off x="2650820" y="2790994"/>
            <a:ext cx="1226168" cy="365760"/>
          </a:xfrm>
          <a:prstGeom prst="rect">
            <a:avLst/>
          </a:prstGeom>
          <a:ln>
            <a:solidFill>
              <a:schemeClr val="tx1"/>
            </a:solidFill>
          </a:ln>
        </p:spPr>
      </p:pic>
      <p:sp>
        <p:nvSpPr>
          <p:cNvPr id="152" name="Rectangle 151">
            <a:extLst>
              <a:ext uri="{FF2B5EF4-FFF2-40B4-BE49-F238E27FC236}">
                <a16:creationId xmlns:a16="http://schemas.microsoft.com/office/drawing/2014/main" id="{19171858-9820-4C31-A7AF-7B5271835679}"/>
              </a:ext>
            </a:extLst>
          </p:cNvPr>
          <p:cNvSpPr>
            <a:spLocks/>
          </p:cNvSpPr>
          <p:nvPr/>
        </p:nvSpPr>
        <p:spPr>
          <a:xfrm>
            <a:off x="5701941" y="4075563"/>
            <a:ext cx="100584" cy="36576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3" name="Picture 152">
            <a:extLst>
              <a:ext uri="{FF2B5EF4-FFF2-40B4-BE49-F238E27FC236}">
                <a16:creationId xmlns:a16="http://schemas.microsoft.com/office/drawing/2014/main" id="{D1FB3A6B-4628-4730-85C0-06D68CE50C2E}"/>
              </a:ext>
            </a:extLst>
          </p:cNvPr>
          <p:cNvPicPr>
            <a:picLocks noChangeAspect="1"/>
          </p:cNvPicPr>
          <p:nvPr/>
        </p:nvPicPr>
        <p:blipFill rotWithShape="1">
          <a:blip r:embed="rId10"/>
          <a:srcRect l="6925" t="2936" r="54715" b="3079"/>
          <a:stretch/>
        </p:blipFill>
        <p:spPr>
          <a:xfrm>
            <a:off x="5328757" y="4065088"/>
            <a:ext cx="479425" cy="366713"/>
          </a:xfrm>
          <a:prstGeom prst="rect">
            <a:avLst/>
          </a:prstGeom>
          <a:ln>
            <a:solidFill>
              <a:schemeClr val="tx1"/>
            </a:solidFill>
          </a:ln>
        </p:spPr>
      </p:pic>
      <p:pic>
        <p:nvPicPr>
          <p:cNvPr id="154" name="Picture 153">
            <a:extLst>
              <a:ext uri="{FF2B5EF4-FFF2-40B4-BE49-F238E27FC236}">
                <a16:creationId xmlns:a16="http://schemas.microsoft.com/office/drawing/2014/main" id="{442679D7-D5E3-4A5B-821D-E22F71014D15}"/>
              </a:ext>
            </a:extLst>
          </p:cNvPr>
          <p:cNvPicPr>
            <a:picLocks noChangeAspect="1"/>
          </p:cNvPicPr>
          <p:nvPr/>
        </p:nvPicPr>
        <p:blipFill rotWithShape="1">
          <a:blip r:embed="rId10"/>
          <a:srcRect l="6925" t="2936" r="54715" b="3079"/>
          <a:stretch/>
        </p:blipFill>
        <p:spPr>
          <a:xfrm>
            <a:off x="4507194" y="2973397"/>
            <a:ext cx="479425" cy="366713"/>
          </a:xfrm>
          <a:prstGeom prst="rect">
            <a:avLst/>
          </a:prstGeom>
          <a:ln>
            <a:solidFill>
              <a:schemeClr val="tx1"/>
            </a:solidFill>
          </a:ln>
        </p:spPr>
      </p:pic>
      <p:pic>
        <p:nvPicPr>
          <p:cNvPr id="155" name="Picture 154">
            <a:extLst>
              <a:ext uri="{FF2B5EF4-FFF2-40B4-BE49-F238E27FC236}">
                <a16:creationId xmlns:a16="http://schemas.microsoft.com/office/drawing/2014/main" id="{0BA0E12C-76AB-45A9-9500-76CA54E718F8}"/>
              </a:ext>
            </a:extLst>
          </p:cNvPr>
          <p:cNvPicPr>
            <a:picLocks noChangeAspect="1"/>
          </p:cNvPicPr>
          <p:nvPr/>
        </p:nvPicPr>
        <p:blipFill>
          <a:blip r:embed="rId7"/>
          <a:stretch>
            <a:fillRect/>
          </a:stretch>
        </p:blipFill>
        <p:spPr>
          <a:xfrm>
            <a:off x="4444554" y="2973874"/>
            <a:ext cx="1226168" cy="365760"/>
          </a:xfrm>
          <a:prstGeom prst="rect">
            <a:avLst/>
          </a:prstGeom>
          <a:ln>
            <a:solidFill>
              <a:schemeClr val="tx1"/>
            </a:solidFill>
          </a:ln>
        </p:spPr>
      </p:pic>
      <p:sp>
        <p:nvSpPr>
          <p:cNvPr id="156" name="Rectangle 155">
            <a:extLst>
              <a:ext uri="{FF2B5EF4-FFF2-40B4-BE49-F238E27FC236}">
                <a16:creationId xmlns:a16="http://schemas.microsoft.com/office/drawing/2014/main" id="{BD7B9357-5450-4E16-9055-271CCC1A95DC}"/>
              </a:ext>
            </a:extLst>
          </p:cNvPr>
          <p:cNvSpPr>
            <a:spLocks/>
          </p:cNvSpPr>
          <p:nvPr/>
        </p:nvSpPr>
        <p:spPr>
          <a:xfrm>
            <a:off x="3138459" y="4100591"/>
            <a:ext cx="100584" cy="36576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7" name="Rectangle 156">
            <a:extLst>
              <a:ext uri="{FF2B5EF4-FFF2-40B4-BE49-F238E27FC236}">
                <a16:creationId xmlns:a16="http://schemas.microsoft.com/office/drawing/2014/main" id="{B4866D5D-6880-4599-A6CB-92272976070E}"/>
              </a:ext>
            </a:extLst>
          </p:cNvPr>
          <p:cNvSpPr>
            <a:spLocks/>
          </p:cNvSpPr>
          <p:nvPr/>
        </p:nvSpPr>
        <p:spPr>
          <a:xfrm>
            <a:off x="5489233" y="4069399"/>
            <a:ext cx="100584" cy="36576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8" name="Picture 157">
            <a:extLst>
              <a:ext uri="{FF2B5EF4-FFF2-40B4-BE49-F238E27FC236}">
                <a16:creationId xmlns:a16="http://schemas.microsoft.com/office/drawing/2014/main" id="{93FE6444-D50B-4A02-ABCD-CB78D4816AAD}"/>
              </a:ext>
            </a:extLst>
          </p:cNvPr>
          <p:cNvPicPr>
            <a:picLocks noChangeAspect="1"/>
          </p:cNvPicPr>
          <p:nvPr/>
        </p:nvPicPr>
        <p:blipFill>
          <a:blip r:embed="rId8"/>
          <a:stretch>
            <a:fillRect/>
          </a:stretch>
        </p:blipFill>
        <p:spPr>
          <a:xfrm>
            <a:off x="5319964" y="4062591"/>
            <a:ext cx="1226168" cy="365760"/>
          </a:xfrm>
          <a:prstGeom prst="rect">
            <a:avLst/>
          </a:prstGeom>
          <a:ln>
            <a:solidFill>
              <a:schemeClr val="tx1"/>
            </a:solidFill>
          </a:ln>
        </p:spPr>
      </p:pic>
      <p:sp>
        <p:nvSpPr>
          <p:cNvPr id="159" name="Rectangle 158">
            <a:extLst>
              <a:ext uri="{FF2B5EF4-FFF2-40B4-BE49-F238E27FC236}">
                <a16:creationId xmlns:a16="http://schemas.microsoft.com/office/drawing/2014/main" id="{378703DC-DB16-40EE-ABEB-DFCCD383631C}"/>
              </a:ext>
            </a:extLst>
          </p:cNvPr>
          <p:cNvSpPr>
            <a:spLocks/>
          </p:cNvSpPr>
          <p:nvPr/>
        </p:nvSpPr>
        <p:spPr>
          <a:xfrm>
            <a:off x="2993920" y="2790994"/>
            <a:ext cx="100584" cy="36576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0" name="Rectangle 159">
            <a:extLst>
              <a:ext uri="{FF2B5EF4-FFF2-40B4-BE49-F238E27FC236}">
                <a16:creationId xmlns:a16="http://schemas.microsoft.com/office/drawing/2014/main" id="{BA58295E-86F6-4A54-989D-B185A2F30CBC}"/>
              </a:ext>
            </a:extLst>
          </p:cNvPr>
          <p:cNvSpPr>
            <a:spLocks/>
          </p:cNvSpPr>
          <p:nvPr/>
        </p:nvSpPr>
        <p:spPr>
          <a:xfrm>
            <a:off x="4322896" y="5162816"/>
            <a:ext cx="100584" cy="36576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1" name="Picture 160">
            <a:extLst>
              <a:ext uri="{FF2B5EF4-FFF2-40B4-BE49-F238E27FC236}">
                <a16:creationId xmlns:a16="http://schemas.microsoft.com/office/drawing/2014/main" id="{95C686CE-CA8C-412F-AC24-2F24D06890EC}"/>
              </a:ext>
            </a:extLst>
          </p:cNvPr>
          <p:cNvPicPr>
            <a:picLocks noChangeAspect="1"/>
          </p:cNvPicPr>
          <p:nvPr/>
        </p:nvPicPr>
        <p:blipFill>
          <a:blip r:embed="rId9"/>
          <a:stretch>
            <a:fillRect/>
          </a:stretch>
        </p:blipFill>
        <p:spPr>
          <a:xfrm>
            <a:off x="3977826" y="5157364"/>
            <a:ext cx="1226168" cy="365760"/>
          </a:xfrm>
          <a:prstGeom prst="rect">
            <a:avLst/>
          </a:prstGeom>
          <a:ln>
            <a:solidFill>
              <a:schemeClr val="tx1"/>
            </a:solidFill>
          </a:ln>
        </p:spPr>
      </p:pic>
      <p:sp>
        <p:nvSpPr>
          <p:cNvPr id="162" name="Rectangle 161">
            <a:extLst>
              <a:ext uri="{FF2B5EF4-FFF2-40B4-BE49-F238E27FC236}">
                <a16:creationId xmlns:a16="http://schemas.microsoft.com/office/drawing/2014/main" id="{7F1D6E22-2084-4969-BD0F-B5CFB13E9BCB}"/>
              </a:ext>
            </a:extLst>
          </p:cNvPr>
          <p:cNvSpPr>
            <a:spLocks/>
          </p:cNvSpPr>
          <p:nvPr/>
        </p:nvSpPr>
        <p:spPr>
          <a:xfrm>
            <a:off x="4893137" y="2978083"/>
            <a:ext cx="100584" cy="36576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3" name="Rectangle 162">
            <a:extLst>
              <a:ext uri="{FF2B5EF4-FFF2-40B4-BE49-F238E27FC236}">
                <a16:creationId xmlns:a16="http://schemas.microsoft.com/office/drawing/2014/main" id="{363CCF6D-9DE3-44A1-A98A-E9A750F3C424}"/>
              </a:ext>
            </a:extLst>
          </p:cNvPr>
          <p:cNvSpPr>
            <a:spLocks/>
          </p:cNvSpPr>
          <p:nvPr/>
        </p:nvSpPr>
        <p:spPr>
          <a:xfrm>
            <a:off x="2044685" y="5184740"/>
            <a:ext cx="100584" cy="365760"/>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4" name="Picture 163">
            <a:extLst>
              <a:ext uri="{FF2B5EF4-FFF2-40B4-BE49-F238E27FC236}">
                <a16:creationId xmlns:a16="http://schemas.microsoft.com/office/drawing/2014/main" id="{D8646F1C-8320-4384-93DA-7225CBA33E9C}"/>
              </a:ext>
            </a:extLst>
          </p:cNvPr>
          <p:cNvPicPr>
            <a:picLocks noChangeAspect="1"/>
          </p:cNvPicPr>
          <p:nvPr/>
        </p:nvPicPr>
        <p:blipFill rotWithShape="1">
          <a:blip r:embed="rId10"/>
          <a:srcRect l="6925" t="2936" r="54715" b="3079"/>
          <a:stretch/>
        </p:blipFill>
        <p:spPr>
          <a:xfrm>
            <a:off x="1681019" y="5188875"/>
            <a:ext cx="479425" cy="366713"/>
          </a:xfrm>
          <a:prstGeom prst="rect">
            <a:avLst/>
          </a:prstGeom>
          <a:ln>
            <a:solidFill>
              <a:schemeClr val="tx1"/>
            </a:solidFill>
          </a:ln>
        </p:spPr>
      </p:pic>
    </p:spTree>
    <p:extLst>
      <p:ext uri="{BB962C8B-B14F-4D97-AF65-F5344CB8AC3E}">
        <p14:creationId xmlns:p14="http://schemas.microsoft.com/office/powerpoint/2010/main" val="239745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15">
                                            <p:txEl>
                                              <p:pRg st="0" end="0"/>
                                            </p:txEl>
                                          </p:spTgt>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2"/>
                                        </p:tgtEl>
                                        <p:attrNameLst>
                                          <p:attrName>style.visibility</p:attrName>
                                        </p:attrNameLst>
                                      </p:cBhvr>
                                      <p:to>
                                        <p:strVal val="visible"/>
                                      </p:to>
                                    </p:set>
                                    <p:animEffect transition="in" filter="fade">
                                      <p:cBhvr>
                                        <p:cTn id="20" dur="500"/>
                                        <p:tgtEl>
                                          <p:spTgt spid="1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2"/>
                                        </p:tgtEl>
                                        <p:attrNameLst>
                                          <p:attrName>style.visibility</p:attrName>
                                        </p:attrNameLst>
                                      </p:cBhvr>
                                      <p:to>
                                        <p:strVal val="visible"/>
                                      </p:to>
                                    </p:set>
                                    <p:animEffect transition="in" filter="fade">
                                      <p:cBhvr>
                                        <p:cTn id="25" dur="500"/>
                                        <p:tgtEl>
                                          <p:spTgt spid="142"/>
                                        </p:tgtEl>
                                      </p:cBhvr>
                                    </p:animEffect>
                                  </p:childTnLst>
                                </p:cTn>
                              </p:par>
                              <p:par>
                                <p:cTn id="26" presetID="10" presetClass="entr" presetSubtype="0" fill="hold" nodeType="withEffect">
                                  <p:stCondLst>
                                    <p:cond delay="0"/>
                                  </p:stCondLst>
                                  <p:childTnLst>
                                    <p:set>
                                      <p:cBhvr>
                                        <p:cTn id="27" dur="1" fill="hold">
                                          <p:stCondLst>
                                            <p:cond delay="0"/>
                                          </p:stCondLst>
                                        </p:cTn>
                                        <p:tgtEl>
                                          <p:spTgt spid="143"/>
                                        </p:tgtEl>
                                        <p:attrNameLst>
                                          <p:attrName>style.visibility</p:attrName>
                                        </p:attrNameLst>
                                      </p:cBhvr>
                                      <p:to>
                                        <p:strVal val="visible"/>
                                      </p:to>
                                    </p:set>
                                    <p:animEffect transition="in" filter="fade">
                                      <p:cBhvr>
                                        <p:cTn id="28" dur="500"/>
                                        <p:tgtEl>
                                          <p:spTgt spid="14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4"/>
                                        </p:tgtEl>
                                        <p:attrNameLst>
                                          <p:attrName>style.visibility</p:attrName>
                                        </p:attrNameLst>
                                      </p:cBhvr>
                                      <p:to>
                                        <p:strVal val="visible"/>
                                      </p:to>
                                    </p:set>
                                    <p:animEffect transition="in" filter="fade">
                                      <p:cBhvr>
                                        <p:cTn id="33" dur="50"/>
                                        <p:tgtEl>
                                          <p:spTgt spid="144"/>
                                        </p:tgtEl>
                                      </p:cBhvr>
                                    </p:animEffect>
                                  </p:childTnLst>
                                </p:cTn>
                              </p:par>
                              <p:par>
                                <p:cTn id="34" presetID="10" presetClass="entr" presetSubtype="0" fill="hold" nodeType="withEffect">
                                  <p:stCondLst>
                                    <p:cond delay="0"/>
                                  </p:stCondLst>
                                  <p:childTnLst>
                                    <p:set>
                                      <p:cBhvr>
                                        <p:cTn id="35" dur="1" fill="hold">
                                          <p:stCondLst>
                                            <p:cond delay="0"/>
                                          </p:stCondLst>
                                        </p:cTn>
                                        <p:tgtEl>
                                          <p:spTgt spid="148"/>
                                        </p:tgtEl>
                                        <p:attrNameLst>
                                          <p:attrName>style.visibility</p:attrName>
                                        </p:attrNameLst>
                                      </p:cBhvr>
                                      <p:to>
                                        <p:strVal val="visible"/>
                                      </p:to>
                                    </p:set>
                                    <p:animEffect transition="in" filter="fade">
                                      <p:cBhvr>
                                        <p:cTn id="36" dur="50"/>
                                        <p:tgtEl>
                                          <p:spTgt spid="148"/>
                                        </p:tgtEl>
                                      </p:cBhvr>
                                    </p:animEffect>
                                  </p:childTnLst>
                                </p:cTn>
                              </p:par>
                              <p:par>
                                <p:cTn id="37" presetID="10" presetClass="entr" presetSubtype="0" fill="hold" nodeType="withEffect">
                                  <p:stCondLst>
                                    <p:cond delay="0"/>
                                  </p:stCondLst>
                                  <p:childTnLst>
                                    <p:set>
                                      <p:cBhvr>
                                        <p:cTn id="38" dur="1" fill="hold">
                                          <p:stCondLst>
                                            <p:cond delay="0"/>
                                          </p:stCondLst>
                                        </p:cTn>
                                        <p:tgtEl>
                                          <p:spTgt spid="155"/>
                                        </p:tgtEl>
                                        <p:attrNameLst>
                                          <p:attrName>style.visibility</p:attrName>
                                        </p:attrNameLst>
                                      </p:cBhvr>
                                      <p:to>
                                        <p:strVal val="visible"/>
                                      </p:to>
                                    </p:set>
                                    <p:animEffect transition="in" filter="fade">
                                      <p:cBhvr>
                                        <p:cTn id="39" dur="50"/>
                                        <p:tgtEl>
                                          <p:spTgt spid="155"/>
                                        </p:tgtEl>
                                      </p:cBhvr>
                                    </p:animEffect>
                                  </p:childTnLst>
                                </p:cTn>
                              </p:par>
                            </p:childTnLst>
                          </p:cTn>
                        </p:par>
                        <p:par>
                          <p:cTn id="40" fill="hold">
                            <p:stCondLst>
                              <p:cond delay="50"/>
                            </p:stCondLst>
                            <p:childTnLst>
                              <p:par>
                                <p:cTn id="41" presetID="0" presetClass="path" presetSubtype="0" accel="50000" decel="50000" fill="hold" nodeType="afterEffect">
                                  <p:stCondLst>
                                    <p:cond delay="0"/>
                                  </p:stCondLst>
                                  <p:childTnLst>
                                    <p:animMotion origin="layout" path="M -0.00607 0.0044 L 0.22795 -0.11968 " pathEditMode="relative" rAng="0" ptsTypes="AA">
                                      <p:cBhvr>
                                        <p:cTn id="42" dur="150" fill="hold"/>
                                        <p:tgtEl>
                                          <p:spTgt spid="144"/>
                                        </p:tgtEl>
                                        <p:attrNameLst>
                                          <p:attrName>ppt_x</p:attrName>
                                          <p:attrName>ppt_y</p:attrName>
                                        </p:attrNameLst>
                                      </p:cBhvr>
                                      <p:rCtr x="11701" y="-6204"/>
                                    </p:animMotion>
                                  </p:childTnLst>
                                </p:cTn>
                              </p:par>
                              <p:par>
                                <p:cTn id="43" presetID="0" presetClass="path" presetSubtype="0" accel="50000" decel="50000" fill="hold" nodeType="withEffect">
                                  <p:stCondLst>
                                    <p:cond delay="0"/>
                                  </p:stCondLst>
                                  <p:childTnLst>
                                    <p:animMotion origin="layout" path="M -0.00608 0.0044 L 0.14149 -0.15879 " pathEditMode="relative" rAng="0" ptsTypes="AA">
                                      <p:cBhvr>
                                        <p:cTn id="44" dur="150" fill="hold"/>
                                        <p:tgtEl>
                                          <p:spTgt spid="148"/>
                                        </p:tgtEl>
                                        <p:attrNameLst>
                                          <p:attrName>ppt_x</p:attrName>
                                          <p:attrName>ppt_y</p:attrName>
                                        </p:attrNameLst>
                                      </p:cBhvr>
                                      <p:rCtr x="7378" y="-8171"/>
                                    </p:animMotion>
                                  </p:childTnLst>
                                </p:cTn>
                              </p:par>
                              <p:par>
                                <p:cTn id="45" presetID="0" presetClass="path" presetSubtype="0" accel="50000" decel="50000" fill="hold" nodeType="withEffect">
                                  <p:stCondLst>
                                    <p:cond delay="0"/>
                                  </p:stCondLst>
                                  <p:childTnLst>
                                    <p:animMotion origin="layout" path="M -0.00607 0.00439 L 0.0882 0.15949 " pathEditMode="relative" rAng="0" ptsTypes="AA">
                                      <p:cBhvr>
                                        <p:cTn id="46" dur="150" fill="hold"/>
                                        <p:tgtEl>
                                          <p:spTgt spid="155"/>
                                        </p:tgtEl>
                                        <p:attrNameLst>
                                          <p:attrName>ppt_x</p:attrName>
                                          <p:attrName>ppt_y</p:attrName>
                                        </p:attrNameLst>
                                      </p:cBhvr>
                                      <p:rCtr x="4705" y="7755"/>
                                    </p:animMotion>
                                  </p:childTnLst>
                                </p:cTn>
                              </p:par>
                            </p:childTnLst>
                          </p:cTn>
                        </p:par>
                        <p:par>
                          <p:cTn id="47" fill="hold">
                            <p:stCondLst>
                              <p:cond delay="200"/>
                            </p:stCondLst>
                            <p:childTnLst>
                              <p:par>
                                <p:cTn id="48" presetID="10" presetClass="entr" presetSubtype="0" fill="hold" grpId="0" nodeType="after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fade">
                                      <p:cBhvr>
                                        <p:cTn id="50" dur="50"/>
                                        <p:tgtEl>
                                          <p:spTgt spid="15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7"/>
                                        </p:tgtEl>
                                        <p:attrNameLst>
                                          <p:attrName>style.visibility</p:attrName>
                                        </p:attrNameLst>
                                      </p:cBhvr>
                                      <p:to>
                                        <p:strVal val="visible"/>
                                      </p:to>
                                    </p:set>
                                    <p:animEffect transition="in" filter="fade">
                                      <p:cBhvr>
                                        <p:cTn id="53" dur="50"/>
                                        <p:tgtEl>
                                          <p:spTgt spid="1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50"/>
                                        <p:tgtEl>
                                          <p:spTgt spid="146"/>
                                        </p:tgtEl>
                                      </p:cBhvr>
                                    </p:animEffect>
                                  </p:childTnLst>
                                </p:cTn>
                              </p:par>
                            </p:childTnLst>
                          </p:cTn>
                        </p:par>
                        <p:par>
                          <p:cTn id="57" fill="hold">
                            <p:stCondLst>
                              <p:cond delay="250"/>
                            </p:stCondLst>
                            <p:childTnLst>
                              <p:par>
                                <p:cTn id="58" presetID="1" presetClass="entr" presetSubtype="0" fill="hold" nodeType="afterEffect">
                                  <p:stCondLst>
                                    <p:cond delay="0"/>
                                  </p:stCondLst>
                                  <p:childTnLst>
                                    <p:set>
                                      <p:cBhvr>
                                        <p:cTn id="59" dur="1" fill="hold">
                                          <p:stCondLst>
                                            <p:cond delay="0"/>
                                          </p:stCondLst>
                                        </p:cTn>
                                        <p:tgtEl>
                                          <p:spTgt spid="145"/>
                                        </p:tgtEl>
                                        <p:attrNameLst>
                                          <p:attrName>style.visibility</p:attrName>
                                        </p:attrNameLst>
                                      </p:cBhvr>
                                      <p:to>
                                        <p:strVal val="visible"/>
                                      </p:to>
                                    </p:set>
                                  </p:childTnLst>
                                </p:cTn>
                              </p:par>
                            </p:childTnLst>
                          </p:cTn>
                        </p:par>
                        <p:par>
                          <p:cTn id="60" fill="hold">
                            <p:stCondLst>
                              <p:cond delay="250"/>
                            </p:stCondLst>
                            <p:childTnLst>
                              <p:par>
                                <p:cTn id="61" presetID="1" presetClass="entr" presetSubtype="0" fill="hold" nodeType="afterEffect">
                                  <p:stCondLst>
                                    <p:cond delay="0"/>
                                  </p:stCondLst>
                                  <p:childTnLst>
                                    <p:set>
                                      <p:cBhvr>
                                        <p:cTn id="62" dur="1" fill="hold">
                                          <p:stCondLst>
                                            <p:cond delay="0"/>
                                          </p:stCondLst>
                                        </p:cTn>
                                        <p:tgtEl>
                                          <p:spTgt spid="149"/>
                                        </p:tgtEl>
                                        <p:attrNameLst>
                                          <p:attrName>style.visibility</p:attrName>
                                        </p:attrNameLst>
                                      </p:cBhvr>
                                      <p:to>
                                        <p:strVal val="visible"/>
                                      </p:to>
                                    </p:set>
                                  </p:childTnLst>
                                </p:cTn>
                              </p:par>
                            </p:childTnLst>
                          </p:cTn>
                        </p:par>
                        <p:par>
                          <p:cTn id="63" fill="hold">
                            <p:stCondLst>
                              <p:cond delay="250"/>
                            </p:stCondLst>
                            <p:childTnLst>
                              <p:par>
                                <p:cTn id="64" presetID="1" presetClass="entr" presetSubtype="0" fill="hold" nodeType="afterEffect">
                                  <p:stCondLst>
                                    <p:cond delay="0"/>
                                  </p:stCondLst>
                                  <p:childTnLst>
                                    <p:set>
                                      <p:cBhvr>
                                        <p:cTn id="65" dur="1" fill="hold">
                                          <p:stCondLst>
                                            <p:cond delay="0"/>
                                          </p:stCondLst>
                                        </p:cTn>
                                        <p:tgtEl>
                                          <p:spTgt spid="158"/>
                                        </p:tgtEl>
                                        <p:attrNameLst>
                                          <p:attrName>style.visibility</p:attrName>
                                        </p:attrNameLst>
                                      </p:cBhvr>
                                      <p:to>
                                        <p:strVal val="visible"/>
                                      </p:to>
                                    </p:set>
                                  </p:childTnLst>
                                </p:cTn>
                              </p:par>
                              <p:par>
                                <p:cTn id="66" presetID="1" presetClass="exit" presetSubtype="0" fill="hold" nodeType="withEffect">
                                  <p:stCondLst>
                                    <p:cond delay="0"/>
                                  </p:stCondLst>
                                  <p:childTnLst>
                                    <p:set>
                                      <p:cBhvr>
                                        <p:cTn id="67" dur="1" fill="hold">
                                          <p:stCondLst>
                                            <p:cond delay="0"/>
                                          </p:stCondLst>
                                        </p:cTn>
                                        <p:tgtEl>
                                          <p:spTgt spid="144"/>
                                        </p:tgtEl>
                                        <p:attrNameLst>
                                          <p:attrName>style.visibility</p:attrName>
                                        </p:attrNameLst>
                                      </p:cBhvr>
                                      <p:to>
                                        <p:strVal val="hidden"/>
                                      </p:to>
                                    </p:set>
                                  </p:childTnLst>
                                </p:cTn>
                              </p:par>
                            </p:childTnLst>
                          </p:cTn>
                        </p:par>
                        <p:par>
                          <p:cTn id="68" fill="hold">
                            <p:stCondLst>
                              <p:cond delay="250"/>
                            </p:stCondLst>
                            <p:childTnLst>
                              <p:par>
                                <p:cTn id="69" presetID="1" presetClass="exit" presetSubtype="0" fill="hold" grpId="1" nodeType="afterEffect">
                                  <p:stCondLst>
                                    <p:cond delay="0"/>
                                  </p:stCondLst>
                                  <p:childTnLst>
                                    <p:set>
                                      <p:cBhvr>
                                        <p:cTn id="70" dur="1" fill="hold">
                                          <p:stCondLst>
                                            <p:cond delay="0"/>
                                          </p:stCondLst>
                                        </p:cTn>
                                        <p:tgtEl>
                                          <p:spTgt spid="146"/>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48"/>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55"/>
                                        </p:tgtEl>
                                        <p:attrNameLst>
                                          <p:attrName>style.visibility</p:attrName>
                                        </p:attrNameLst>
                                      </p:cBhvr>
                                      <p:to>
                                        <p:strVal val="hidden"/>
                                      </p:to>
                                    </p:set>
                                  </p:childTnLst>
                                </p:cTn>
                              </p:par>
                            </p:childTnLst>
                          </p:cTn>
                        </p:par>
                        <p:par>
                          <p:cTn id="75" fill="hold">
                            <p:stCondLst>
                              <p:cond delay="250"/>
                            </p:stCondLst>
                            <p:childTnLst>
                              <p:par>
                                <p:cTn id="76" presetID="1" presetClass="exit" presetSubtype="0" fill="hold" grpId="1" nodeType="afterEffect">
                                  <p:stCondLst>
                                    <p:cond delay="0"/>
                                  </p:stCondLst>
                                  <p:childTnLst>
                                    <p:set>
                                      <p:cBhvr>
                                        <p:cTn id="77" dur="1" fill="hold">
                                          <p:stCondLst>
                                            <p:cond delay="0"/>
                                          </p:stCondLst>
                                        </p:cTn>
                                        <p:tgtEl>
                                          <p:spTgt spid="156"/>
                                        </p:tgtEl>
                                        <p:attrNameLst>
                                          <p:attrName>style.visibility</p:attrName>
                                        </p:attrNameLst>
                                      </p:cBhvr>
                                      <p:to>
                                        <p:strVal val="hidden"/>
                                      </p:to>
                                    </p:set>
                                  </p:childTnLst>
                                </p:cTn>
                              </p:par>
                            </p:childTnLst>
                          </p:cTn>
                        </p:par>
                        <p:par>
                          <p:cTn id="78" fill="hold">
                            <p:stCondLst>
                              <p:cond delay="250"/>
                            </p:stCondLst>
                            <p:childTnLst>
                              <p:par>
                                <p:cTn id="79" presetID="1" presetClass="exit" presetSubtype="0" fill="hold" grpId="1" nodeType="afterEffect">
                                  <p:stCondLst>
                                    <p:cond delay="0"/>
                                  </p:stCondLst>
                                  <p:childTnLst>
                                    <p:set>
                                      <p:cBhvr>
                                        <p:cTn id="80" dur="1" fill="hold">
                                          <p:stCondLst>
                                            <p:cond delay="0"/>
                                          </p:stCondLst>
                                        </p:cTn>
                                        <p:tgtEl>
                                          <p:spTgt spid="157"/>
                                        </p:tgtEl>
                                        <p:attrNameLst>
                                          <p:attrName>style.visibility</p:attrName>
                                        </p:attrNameLst>
                                      </p:cBhvr>
                                      <p:to>
                                        <p:strVal val="hidden"/>
                                      </p:to>
                                    </p:set>
                                  </p:childTnLst>
                                </p:cTn>
                              </p:par>
                              <p:par>
                                <p:cTn id="81" presetID="0" presetClass="path" presetSubtype="0" accel="50000" decel="50000" fill="hold" nodeType="withEffect">
                                  <p:stCondLst>
                                    <p:cond delay="250"/>
                                  </p:stCondLst>
                                  <p:childTnLst>
                                    <p:animMotion origin="layout" path="M 0.00069 0.00023 L 0.19722 0.02639 " pathEditMode="relative" rAng="0" ptsTypes="AA">
                                      <p:cBhvr>
                                        <p:cTn id="82" dur="150" fill="hold"/>
                                        <p:tgtEl>
                                          <p:spTgt spid="145"/>
                                        </p:tgtEl>
                                        <p:attrNameLst>
                                          <p:attrName>ppt_x</p:attrName>
                                          <p:attrName>ppt_y</p:attrName>
                                        </p:attrNameLst>
                                      </p:cBhvr>
                                      <p:rCtr x="9826" y="1296"/>
                                    </p:animMotion>
                                  </p:childTnLst>
                                </p:cTn>
                              </p:par>
                              <p:par>
                                <p:cTn id="83" presetID="0" presetClass="path" presetSubtype="0" accel="50000" decel="50000" fill="hold" nodeType="withEffect">
                                  <p:stCondLst>
                                    <p:cond delay="250"/>
                                  </p:stCondLst>
                                  <p:childTnLst>
                                    <p:animMotion origin="layout" path="M 0.00069 0.00024 L -0.02639 -0.19027 " pathEditMode="relative" rAng="0" ptsTypes="AA">
                                      <p:cBhvr>
                                        <p:cTn id="84" dur="150" fill="hold"/>
                                        <p:tgtEl>
                                          <p:spTgt spid="149"/>
                                        </p:tgtEl>
                                        <p:attrNameLst>
                                          <p:attrName>ppt_x</p:attrName>
                                          <p:attrName>ppt_y</p:attrName>
                                        </p:attrNameLst>
                                      </p:cBhvr>
                                      <p:rCtr x="-1354" y="-9537"/>
                                    </p:animMotion>
                                  </p:childTnLst>
                                </p:cTn>
                              </p:par>
                              <p:par>
                                <p:cTn id="85" presetID="0" presetClass="path" presetSubtype="0" accel="50000" decel="50000" fill="hold" nodeType="withEffect">
                                  <p:stCondLst>
                                    <p:cond delay="250"/>
                                  </p:stCondLst>
                                  <p:childTnLst>
                                    <p:animMotion origin="layout" path="M 0.0007 0.00023 L -0.14565 0.16042 " pathEditMode="relative" rAng="0" ptsTypes="AA">
                                      <p:cBhvr>
                                        <p:cTn id="86" dur="150" fill="hold"/>
                                        <p:tgtEl>
                                          <p:spTgt spid="158"/>
                                        </p:tgtEl>
                                        <p:attrNameLst>
                                          <p:attrName>ppt_x</p:attrName>
                                          <p:attrName>ppt_y</p:attrName>
                                        </p:attrNameLst>
                                      </p:cBhvr>
                                      <p:rCtr x="-7326" y="8009"/>
                                    </p:animMotion>
                                  </p:childTnLst>
                                </p:cTn>
                              </p:par>
                            </p:childTnLst>
                          </p:cTn>
                        </p:par>
                        <p:par>
                          <p:cTn id="87" fill="hold">
                            <p:stCondLst>
                              <p:cond delay="650"/>
                            </p:stCondLst>
                            <p:childTnLst>
                              <p:par>
                                <p:cTn id="88" presetID="10" presetClass="entr" presetSubtype="0" fill="hold" grpId="0" nodeType="afterEffect">
                                  <p:stCondLst>
                                    <p:cond delay="250"/>
                                  </p:stCondLst>
                                  <p:childTnLst>
                                    <p:set>
                                      <p:cBhvr>
                                        <p:cTn id="89" dur="1" fill="hold">
                                          <p:stCondLst>
                                            <p:cond delay="0"/>
                                          </p:stCondLst>
                                        </p:cTn>
                                        <p:tgtEl>
                                          <p:spTgt spid="150"/>
                                        </p:tgtEl>
                                        <p:attrNameLst>
                                          <p:attrName>style.visibility</p:attrName>
                                        </p:attrNameLst>
                                      </p:cBhvr>
                                      <p:to>
                                        <p:strVal val="visible"/>
                                      </p:to>
                                    </p:set>
                                    <p:animEffect transition="in" filter="fade">
                                      <p:cBhvr>
                                        <p:cTn id="90" dur="50"/>
                                        <p:tgtEl>
                                          <p:spTgt spid="150"/>
                                        </p:tgtEl>
                                      </p:cBhvr>
                                    </p:animEffect>
                                  </p:childTnLst>
                                </p:cTn>
                              </p:par>
                              <p:par>
                                <p:cTn id="91" presetID="10" presetClass="entr" presetSubtype="0" fill="hold" grpId="0" nodeType="withEffect">
                                  <p:stCondLst>
                                    <p:cond delay="250"/>
                                  </p:stCondLst>
                                  <p:childTnLst>
                                    <p:set>
                                      <p:cBhvr>
                                        <p:cTn id="92" dur="1" fill="hold">
                                          <p:stCondLst>
                                            <p:cond delay="0"/>
                                          </p:stCondLst>
                                        </p:cTn>
                                        <p:tgtEl>
                                          <p:spTgt spid="159"/>
                                        </p:tgtEl>
                                        <p:attrNameLst>
                                          <p:attrName>style.visibility</p:attrName>
                                        </p:attrNameLst>
                                      </p:cBhvr>
                                      <p:to>
                                        <p:strVal val="visible"/>
                                      </p:to>
                                    </p:set>
                                    <p:animEffect transition="in" filter="fade">
                                      <p:cBhvr>
                                        <p:cTn id="93" dur="50"/>
                                        <p:tgtEl>
                                          <p:spTgt spid="159"/>
                                        </p:tgtEl>
                                      </p:cBhvr>
                                    </p:animEffect>
                                  </p:childTnLst>
                                </p:cTn>
                              </p:par>
                              <p:par>
                                <p:cTn id="94" presetID="10" presetClass="entr" presetSubtype="0" fill="hold" grpId="0" nodeType="withEffect">
                                  <p:stCondLst>
                                    <p:cond delay="250"/>
                                  </p:stCondLst>
                                  <p:childTnLst>
                                    <p:set>
                                      <p:cBhvr>
                                        <p:cTn id="95" dur="1" fill="hold">
                                          <p:stCondLst>
                                            <p:cond delay="0"/>
                                          </p:stCondLst>
                                        </p:cTn>
                                        <p:tgtEl>
                                          <p:spTgt spid="160"/>
                                        </p:tgtEl>
                                        <p:attrNameLst>
                                          <p:attrName>style.visibility</p:attrName>
                                        </p:attrNameLst>
                                      </p:cBhvr>
                                      <p:to>
                                        <p:strVal val="visible"/>
                                      </p:to>
                                    </p:set>
                                    <p:animEffect transition="in" filter="fade">
                                      <p:cBhvr>
                                        <p:cTn id="96" dur="50"/>
                                        <p:tgtEl>
                                          <p:spTgt spid="160"/>
                                        </p:tgtEl>
                                      </p:cBhvr>
                                    </p:animEffect>
                                  </p:childTnLst>
                                </p:cTn>
                              </p:par>
                            </p:childTnLst>
                          </p:cTn>
                        </p:par>
                        <p:par>
                          <p:cTn id="97" fill="hold">
                            <p:stCondLst>
                              <p:cond delay="950"/>
                            </p:stCondLst>
                            <p:childTnLst>
                              <p:par>
                                <p:cTn id="98" presetID="1" presetClass="exit" presetSubtype="0" fill="hold" nodeType="afterEffect">
                                  <p:stCondLst>
                                    <p:cond delay="0"/>
                                  </p:stCondLst>
                                  <p:childTnLst>
                                    <p:set>
                                      <p:cBhvr>
                                        <p:cTn id="99" dur="1" fill="hold">
                                          <p:stCondLst>
                                            <p:cond delay="0"/>
                                          </p:stCondLst>
                                        </p:cTn>
                                        <p:tgtEl>
                                          <p:spTgt spid="145"/>
                                        </p:tgtEl>
                                        <p:attrNameLst>
                                          <p:attrName>style.visibility</p:attrName>
                                        </p:attrNameLst>
                                      </p:cBhvr>
                                      <p:to>
                                        <p:strVal val="hidden"/>
                                      </p:to>
                                    </p:set>
                                  </p:childTnLst>
                                </p:cTn>
                              </p:par>
                            </p:childTnLst>
                          </p:cTn>
                        </p:par>
                        <p:par>
                          <p:cTn id="100" fill="hold">
                            <p:stCondLst>
                              <p:cond delay="950"/>
                            </p:stCondLst>
                            <p:childTnLst>
                              <p:par>
                                <p:cTn id="101" presetID="1" presetClass="exit" presetSubtype="0" fill="hold" nodeType="afterEffect">
                                  <p:stCondLst>
                                    <p:cond delay="0"/>
                                  </p:stCondLst>
                                  <p:childTnLst>
                                    <p:set>
                                      <p:cBhvr>
                                        <p:cTn id="102" dur="1" fill="hold">
                                          <p:stCondLst>
                                            <p:cond delay="0"/>
                                          </p:stCondLst>
                                        </p:cTn>
                                        <p:tgtEl>
                                          <p:spTgt spid="149"/>
                                        </p:tgtEl>
                                        <p:attrNameLst>
                                          <p:attrName>style.visibility</p:attrName>
                                        </p:attrNameLst>
                                      </p:cBhvr>
                                      <p:to>
                                        <p:strVal val="hidden"/>
                                      </p:to>
                                    </p:set>
                                  </p:childTnLst>
                                </p:cTn>
                              </p:par>
                            </p:childTnLst>
                          </p:cTn>
                        </p:par>
                        <p:par>
                          <p:cTn id="103" fill="hold">
                            <p:stCondLst>
                              <p:cond delay="950"/>
                            </p:stCondLst>
                            <p:childTnLst>
                              <p:par>
                                <p:cTn id="104" presetID="1" presetClass="exit" presetSubtype="0" fill="hold" nodeType="afterEffect">
                                  <p:stCondLst>
                                    <p:cond delay="0"/>
                                  </p:stCondLst>
                                  <p:childTnLst>
                                    <p:set>
                                      <p:cBhvr>
                                        <p:cTn id="105" dur="1" fill="hold">
                                          <p:stCondLst>
                                            <p:cond delay="0"/>
                                          </p:stCondLst>
                                        </p:cTn>
                                        <p:tgtEl>
                                          <p:spTgt spid="158"/>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150"/>
                                        </p:tgtEl>
                                        <p:attrNameLst>
                                          <p:attrName>style.visibility</p:attrName>
                                        </p:attrNameLst>
                                      </p:cBhvr>
                                      <p:to>
                                        <p:strVal val="hidden"/>
                                      </p:to>
                                    </p:set>
                                  </p:childTnLst>
                                </p:cTn>
                              </p:par>
                              <p:par>
                                <p:cTn id="108" presetID="1" presetClass="exit" presetSubtype="0" fill="hold" grpId="1" nodeType="withEffect">
                                  <p:stCondLst>
                                    <p:cond delay="0"/>
                                  </p:stCondLst>
                                  <p:childTnLst>
                                    <p:set>
                                      <p:cBhvr>
                                        <p:cTn id="109" dur="1" fill="hold">
                                          <p:stCondLst>
                                            <p:cond delay="0"/>
                                          </p:stCondLst>
                                        </p:cTn>
                                        <p:tgtEl>
                                          <p:spTgt spid="159"/>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160"/>
                                        </p:tgtEl>
                                        <p:attrNameLst>
                                          <p:attrName>style.visibility</p:attrName>
                                        </p:attrNameLst>
                                      </p:cBhvr>
                                      <p:to>
                                        <p:strVal val="hidden"/>
                                      </p:to>
                                    </p:set>
                                  </p:childTnLst>
                                </p:cTn>
                              </p:par>
                              <p:par>
                                <p:cTn id="112" presetID="1" presetClass="entr" presetSubtype="0" fill="hold" nodeType="withEffect">
                                  <p:stCondLst>
                                    <p:cond delay="0"/>
                                  </p:stCondLst>
                                  <p:childTnLst>
                                    <p:set>
                                      <p:cBhvr>
                                        <p:cTn id="113" dur="1" fill="hold">
                                          <p:stCondLst>
                                            <p:cond delay="0"/>
                                          </p:stCondLst>
                                        </p:cTn>
                                        <p:tgtEl>
                                          <p:spTgt spid="147"/>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151"/>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161"/>
                                        </p:tgtEl>
                                        <p:attrNameLst>
                                          <p:attrName>style.visibility</p:attrName>
                                        </p:attrNameLst>
                                      </p:cBhvr>
                                      <p:to>
                                        <p:strVal val="visible"/>
                                      </p:to>
                                    </p:set>
                                  </p:childTnLst>
                                </p:cTn>
                              </p:par>
                              <p:par>
                                <p:cTn id="118" presetID="0" presetClass="path" presetSubtype="0" accel="50000" decel="50000" fill="hold" nodeType="withEffect">
                                  <p:stCondLst>
                                    <p:cond delay="0"/>
                                  </p:stCondLst>
                                  <p:childTnLst>
                                    <p:animMotion origin="layout" path="M 0.00053 0.00116 L 0.19671 0.02825 " pathEditMode="relative" rAng="0" ptsTypes="AA">
                                      <p:cBhvr>
                                        <p:cTn id="119" dur="150" fill="hold"/>
                                        <p:tgtEl>
                                          <p:spTgt spid="151"/>
                                        </p:tgtEl>
                                        <p:attrNameLst>
                                          <p:attrName>ppt_x</p:attrName>
                                          <p:attrName>ppt_y</p:attrName>
                                        </p:attrNameLst>
                                      </p:cBhvr>
                                      <p:rCtr x="9809" y="1343"/>
                                    </p:animMotion>
                                  </p:childTnLst>
                                </p:cTn>
                              </p:par>
                              <p:par>
                                <p:cTn id="120" presetID="0" presetClass="path" presetSubtype="0" accel="50000" decel="50000" fill="hold" nodeType="withEffect">
                                  <p:stCondLst>
                                    <p:cond delay="0"/>
                                  </p:stCondLst>
                                  <p:childTnLst>
                                    <p:animMotion origin="layout" path="M 0.00052 0.00116 L -0.26545 0.00903 " pathEditMode="relative" rAng="0" ptsTypes="AA">
                                      <p:cBhvr>
                                        <p:cTn id="121" dur="150" fill="hold"/>
                                        <p:tgtEl>
                                          <p:spTgt spid="161"/>
                                        </p:tgtEl>
                                        <p:attrNameLst>
                                          <p:attrName>ppt_x</p:attrName>
                                          <p:attrName>ppt_y</p:attrName>
                                        </p:attrNameLst>
                                      </p:cBhvr>
                                      <p:rCtr x="-13299" y="394"/>
                                    </p:animMotion>
                                  </p:childTnLst>
                                </p:cTn>
                              </p:par>
                              <p:par>
                                <p:cTn id="122" presetID="0" presetClass="path" presetSubtype="0" accel="50000" decel="50000" fill="hold" nodeType="withEffect">
                                  <p:stCondLst>
                                    <p:cond delay="0"/>
                                  </p:stCondLst>
                                  <p:childTnLst>
                                    <p:animMotion origin="layout" path="M 0.00053 0.00116 L 0.08941 0.15995 " pathEditMode="relative" rAng="0" ptsTypes="AA">
                                      <p:cBhvr>
                                        <p:cTn id="123" dur="150" fill="hold"/>
                                        <p:tgtEl>
                                          <p:spTgt spid="147"/>
                                        </p:tgtEl>
                                        <p:attrNameLst>
                                          <p:attrName>ppt_x</p:attrName>
                                          <p:attrName>ppt_y</p:attrName>
                                        </p:attrNameLst>
                                      </p:cBhvr>
                                      <p:rCtr x="4444" y="7940"/>
                                    </p:animMotion>
                                  </p:childTnLst>
                                </p:cTn>
                              </p:par>
                            </p:childTnLst>
                          </p:cTn>
                        </p:par>
                        <p:par>
                          <p:cTn id="124" fill="hold">
                            <p:stCondLst>
                              <p:cond delay="1100"/>
                            </p:stCondLst>
                            <p:childTnLst>
                              <p:par>
                                <p:cTn id="125" presetID="10" presetClass="entr" presetSubtype="0" fill="hold" grpId="0" nodeType="afterEffect">
                                  <p:stCondLst>
                                    <p:cond delay="0"/>
                                  </p:stCondLst>
                                  <p:childTnLst>
                                    <p:set>
                                      <p:cBhvr>
                                        <p:cTn id="126" dur="1" fill="hold">
                                          <p:stCondLst>
                                            <p:cond delay="0"/>
                                          </p:stCondLst>
                                        </p:cTn>
                                        <p:tgtEl>
                                          <p:spTgt spid="152"/>
                                        </p:tgtEl>
                                        <p:attrNameLst>
                                          <p:attrName>style.visibility</p:attrName>
                                        </p:attrNameLst>
                                      </p:cBhvr>
                                      <p:to>
                                        <p:strVal val="visible"/>
                                      </p:to>
                                    </p:set>
                                    <p:animEffect transition="in" filter="fade">
                                      <p:cBhvr>
                                        <p:cTn id="127" dur="50"/>
                                        <p:tgtEl>
                                          <p:spTgt spid="15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62"/>
                                        </p:tgtEl>
                                        <p:attrNameLst>
                                          <p:attrName>style.visibility</p:attrName>
                                        </p:attrNameLst>
                                      </p:cBhvr>
                                      <p:to>
                                        <p:strVal val="visible"/>
                                      </p:to>
                                    </p:set>
                                    <p:animEffect transition="in" filter="fade">
                                      <p:cBhvr>
                                        <p:cTn id="130" dur="50"/>
                                        <p:tgtEl>
                                          <p:spTgt spid="16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63"/>
                                        </p:tgtEl>
                                        <p:attrNameLst>
                                          <p:attrName>style.visibility</p:attrName>
                                        </p:attrNameLst>
                                      </p:cBhvr>
                                      <p:to>
                                        <p:strVal val="visible"/>
                                      </p:to>
                                    </p:set>
                                    <p:animEffect transition="in" filter="fade">
                                      <p:cBhvr>
                                        <p:cTn id="133" dur="50"/>
                                        <p:tgtEl>
                                          <p:spTgt spid="163"/>
                                        </p:tgtEl>
                                      </p:cBhvr>
                                    </p:animEffect>
                                  </p:childTnLst>
                                </p:cTn>
                              </p:par>
                            </p:childTnLst>
                          </p:cTn>
                        </p:par>
                        <p:par>
                          <p:cTn id="134" fill="hold">
                            <p:stCondLst>
                              <p:cond delay="1150"/>
                            </p:stCondLst>
                            <p:childTnLst>
                              <p:par>
                                <p:cTn id="135" presetID="1" presetClass="exit" presetSubtype="0" fill="hold" nodeType="afterEffect">
                                  <p:stCondLst>
                                    <p:cond delay="0"/>
                                  </p:stCondLst>
                                  <p:childTnLst>
                                    <p:set>
                                      <p:cBhvr>
                                        <p:cTn id="136" dur="1" fill="hold">
                                          <p:stCondLst>
                                            <p:cond delay="0"/>
                                          </p:stCondLst>
                                        </p:cTn>
                                        <p:tgtEl>
                                          <p:spTgt spid="147"/>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51"/>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161"/>
                                        </p:tgtEl>
                                        <p:attrNameLst>
                                          <p:attrName>style.visibility</p:attrName>
                                        </p:attrNameLst>
                                      </p:cBhvr>
                                      <p:to>
                                        <p:strVal val="hidden"/>
                                      </p:to>
                                    </p:set>
                                  </p:childTnLst>
                                </p:cTn>
                              </p:par>
                            </p:childTnLst>
                          </p:cTn>
                        </p:par>
                        <p:par>
                          <p:cTn id="141" fill="hold">
                            <p:stCondLst>
                              <p:cond delay="1150"/>
                            </p:stCondLst>
                            <p:childTnLst>
                              <p:par>
                                <p:cTn id="142" presetID="1" presetClass="exit" presetSubtype="0" fill="hold" grpId="1" nodeType="afterEffect">
                                  <p:stCondLst>
                                    <p:cond delay="0"/>
                                  </p:stCondLst>
                                  <p:childTnLst>
                                    <p:set>
                                      <p:cBhvr>
                                        <p:cTn id="143" dur="1" fill="hold">
                                          <p:stCondLst>
                                            <p:cond delay="0"/>
                                          </p:stCondLst>
                                        </p:cTn>
                                        <p:tgtEl>
                                          <p:spTgt spid="152"/>
                                        </p:tgtEl>
                                        <p:attrNameLst>
                                          <p:attrName>style.visibility</p:attrName>
                                        </p:attrNameLst>
                                      </p:cBhvr>
                                      <p:to>
                                        <p:strVal val="hidden"/>
                                      </p:to>
                                    </p:set>
                                  </p:childTnLst>
                                </p:cTn>
                              </p:par>
                            </p:childTnLst>
                          </p:cTn>
                        </p:par>
                        <p:par>
                          <p:cTn id="144" fill="hold">
                            <p:stCondLst>
                              <p:cond delay="1150"/>
                            </p:stCondLst>
                            <p:childTnLst>
                              <p:par>
                                <p:cTn id="145" presetID="1" presetClass="exit" presetSubtype="0" fill="hold" grpId="1" nodeType="afterEffect">
                                  <p:stCondLst>
                                    <p:cond delay="0"/>
                                  </p:stCondLst>
                                  <p:childTnLst>
                                    <p:set>
                                      <p:cBhvr>
                                        <p:cTn id="146" dur="1" fill="hold">
                                          <p:stCondLst>
                                            <p:cond delay="0"/>
                                          </p:stCondLst>
                                        </p:cTn>
                                        <p:tgtEl>
                                          <p:spTgt spid="162"/>
                                        </p:tgtEl>
                                        <p:attrNameLst>
                                          <p:attrName>style.visibility</p:attrName>
                                        </p:attrNameLst>
                                      </p:cBhvr>
                                      <p:to>
                                        <p:strVal val="hidden"/>
                                      </p:to>
                                    </p:set>
                                  </p:childTnLst>
                                </p:cTn>
                              </p:par>
                            </p:childTnLst>
                          </p:cTn>
                        </p:par>
                        <p:par>
                          <p:cTn id="147" fill="hold">
                            <p:stCondLst>
                              <p:cond delay="1150"/>
                            </p:stCondLst>
                            <p:childTnLst>
                              <p:par>
                                <p:cTn id="148" presetID="1" presetClass="exit" presetSubtype="0" fill="hold" grpId="1" nodeType="afterEffect">
                                  <p:stCondLst>
                                    <p:cond delay="0"/>
                                  </p:stCondLst>
                                  <p:childTnLst>
                                    <p:set>
                                      <p:cBhvr>
                                        <p:cTn id="149" dur="1" fill="hold">
                                          <p:stCondLst>
                                            <p:cond delay="0"/>
                                          </p:stCondLst>
                                        </p:cTn>
                                        <p:tgtEl>
                                          <p:spTgt spid="163"/>
                                        </p:tgtEl>
                                        <p:attrNameLst>
                                          <p:attrName>style.visibility</p:attrName>
                                        </p:attrNameLst>
                                      </p:cBhvr>
                                      <p:to>
                                        <p:strVal val="hidden"/>
                                      </p:to>
                                    </p:set>
                                  </p:childTnLst>
                                </p:cTn>
                              </p:par>
                              <p:par>
                                <p:cTn id="150" presetID="1" presetClass="entr" presetSubtype="0" fill="hold" nodeType="withEffect">
                                  <p:stCondLst>
                                    <p:cond delay="0"/>
                                  </p:stCondLst>
                                  <p:childTnLst>
                                    <p:set>
                                      <p:cBhvr>
                                        <p:cTn id="151" dur="1" fill="hold">
                                          <p:stCondLst>
                                            <p:cond delay="0"/>
                                          </p:stCondLst>
                                        </p:cTn>
                                        <p:tgtEl>
                                          <p:spTgt spid="153"/>
                                        </p:tgtEl>
                                        <p:attrNameLst>
                                          <p:attrName>style.visibility</p:attrName>
                                        </p:attrNameLst>
                                      </p:cBhvr>
                                      <p:to>
                                        <p:strVal val="visible"/>
                                      </p:to>
                                    </p:set>
                                  </p:childTnLst>
                                </p:cTn>
                              </p:par>
                              <p:par>
                                <p:cTn id="152" presetID="1" presetClass="entr" presetSubtype="0" fill="hold" nodeType="withEffect">
                                  <p:stCondLst>
                                    <p:cond delay="0"/>
                                  </p:stCondLst>
                                  <p:childTnLst>
                                    <p:set>
                                      <p:cBhvr>
                                        <p:cTn id="153" dur="1" fill="hold">
                                          <p:stCondLst>
                                            <p:cond delay="0"/>
                                          </p:stCondLst>
                                        </p:cTn>
                                        <p:tgtEl>
                                          <p:spTgt spid="164"/>
                                        </p:tgtEl>
                                        <p:attrNameLst>
                                          <p:attrName>style.visibility</p:attrName>
                                        </p:attrNameLst>
                                      </p:cBhvr>
                                      <p:to>
                                        <p:strVal val="visible"/>
                                      </p:to>
                                    </p:set>
                                  </p:childTnLst>
                                </p:cTn>
                              </p:par>
                              <p:par>
                                <p:cTn id="154" presetID="1" presetClass="entr" presetSubtype="0" fill="hold" nodeType="withEffect">
                                  <p:stCondLst>
                                    <p:cond delay="0"/>
                                  </p:stCondLst>
                                  <p:childTnLst>
                                    <p:set>
                                      <p:cBhvr>
                                        <p:cTn id="155" dur="1" fill="hold">
                                          <p:stCondLst>
                                            <p:cond delay="0"/>
                                          </p:stCondLst>
                                        </p:cTn>
                                        <p:tgtEl>
                                          <p:spTgt spid="154"/>
                                        </p:tgtEl>
                                        <p:attrNameLst>
                                          <p:attrName>style.visibility</p:attrName>
                                        </p:attrNameLst>
                                      </p:cBhvr>
                                      <p:to>
                                        <p:strVal val="visible"/>
                                      </p:to>
                                    </p:set>
                                  </p:childTnLst>
                                </p:cTn>
                              </p:par>
                            </p:childTnLst>
                          </p:cTn>
                        </p:par>
                        <p:par>
                          <p:cTn id="156" fill="hold">
                            <p:stCondLst>
                              <p:cond delay="1150"/>
                            </p:stCondLst>
                            <p:childTnLst>
                              <p:par>
                                <p:cTn id="157" presetID="0" presetClass="path" presetSubtype="0" accel="50000" decel="50000" fill="hold" nodeType="afterEffect">
                                  <p:stCondLst>
                                    <p:cond delay="500"/>
                                  </p:stCondLst>
                                  <p:childTnLst>
                                    <p:animMotion origin="layout" path="M -0.00052 0.00162 L 0.17066 0.20625 " pathEditMode="relative" rAng="0" ptsTypes="AA">
                                      <p:cBhvr>
                                        <p:cTn id="158" dur="1000" fill="hold"/>
                                        <p:tgtEl>
                                          <p:spTgt spid="153"/>
                                        </p:tgtEl>
                                        <p:attrNameLst>
                                          <p:attrName>ppt_x</p:attrName>
                                          <p:attrName>ppt_y</p:attrName>
                                        </p:attrNameLst>
                                      </p:cBhvr>
                                      <p:rCtr x="8559" y="10231"/>
                                    </p:animMotion>
                                  </p:childTnLst>
                                </p:cTn>
                              </p:par>
                              <p:par>
                                <p:cTn id="159" presetID="0" presetClass="path" presetSubtype="0" accel="50000" decel="50000" fill="hold" nodeType="withEffect">
                                  <p:stCondLst>
                                    <p:cond delay="500"/>
                                  </p:stCondLst>
                                  <p:childTnLst>
                                    <p:animMotion origin="layout" path="M -0.00052 0.00162 L 0.26059 0.3655 " pathEditMode="relative" rAng="0" ptsTypes="AA">
                                      <p:cBhvr>
                                        <p:cTn id="160" dur="1000" fill="hold"/>
                                        <p:tgtEl>
                                          <p:spTgt spid="154"/>
                                        </p:tgtEl>
                                        <p:attrNameLst>
                                          <p:attrName>ppt_x</p:attrName>
                                          <p:attrName>ppt_y</p:attrName>
                                        </p:attrNameLst>
                                      </p:cBhvr>
                                      <p:rCtr x="13056" y="18194"/>
                                    </p:animMotion>
                                  </p:childTnLst>
                                </p:cTn>
                              </p:par>
                              <p:par>
                                <p:cTn id="161" presetID="0" presetClass="path" presetSubtype="0" accel="50000" decel="50000" fill="hold" nodeType="withEffect">
                                  <p:stCondLst>
                                    <p:cond delay="500"/>
                                  </p:stCondLst>
                                  <p:childTnLst>
                                    <p:animMotion origin="layout" path="M -0.00052 0.00162 L 0.56962 0.04236 " pathEditMode="relative" rAng="0" ptsTypes="AA">
                                      <p:cBhvr>
                                        <p:cTn id="162" dur="1000" fill="hold"/>
                                        <p:tgtEl>
                                          <p:spTgt spid="164"/>
                                        </p:tgtEl>
                                        <p:attrNameLst>
                                          <p:attrName>ppt_x</p:attrName>
                                          <p:attrName>ppt_y</p:attrName>
                                        </p:attrNameLst>
                                      </p:cBhvr>
                                      <p:rCtr x="28507" y="2037"/>
                                    </p:animMotion>
                                  </p:childTnLst>
                                </p:cTn>
                              </p:par>
                            </p:childTnLst>
                          </p:cTn>
                        </p:par>
                      </p:childTnLst>
                    </p:cTn>
                  </p:par>
                  <p:par>
                    <p:cTn id="163" fill="hold">
                      <p:stCondLst>
                        <p:cond delay="indefinite"/>
                      </p:stCondLst>
                      <p:childTnLst>
                        <p:par>
                          <p:cTn id="164" fill="hold">
                            <p:stCondLst>
                              <p:cond delay="0"/>
                            </p:stCondLst>
                            <p:childTnLst>
                              <p:par>
                                <p:cTn id="165" presetID="10" presetClass="exit" presetSubtype="0" fill="hold" nodeType="clickEffect">
                                  <p:stCondLst>
                                    <p:cond delay="0"/>
                                  </p:stCondLst>
                                  <p:childTnLst>
                                    <p:animEffect transition="out" filter="fade">
                                      <p:cBhvr>
                                        <p:cTn id="166" dur="500"/>
                                        <p:tgtEl>
                                          <p:spTgt spid="122"/>
                                        </p:tgtEl>
                                      </p:cBhvr>
                                    </p:animEffect>
                                    <p:set>
                                      <p:cBhvr>
                                        <p:cTn id="167" dur="1" fill="hold">
                                          <p:stCondLst>
                                            <p:cond delay="499"/>
                                          </p:stCondLst>
                                        </p:cTn>
                                        <p:tgtEl>
                                          <p:spTgt spid="122"/>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42"/>
                                        </p:tgtEl>
                                      </p:cBhvr>
                                    </p:animEffect>
                                    <p:set>
                                      <p:cBhvr>
                                        <p:cTn id="170" dur="1" fill="hold">
                                          <p:stCondLst>
                                            <p:cond delay="499"/>
                                          </p:stCondLst>
                                        </p:cTn>
                                        <p:tgtEl>
                                          <p:spTgt spid="142"/>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143"/>
                                        </p:tgtEl>
                                      </p:cBhvr>
                                    </p:animEffect>
                                    <p:set>
                                      <p:cBhvr>
                                        <p:cTn id="173" dur="1" fill="hold">
                                          <p:stCondLst>
                                            <p:cond delay="499"/>
                                          </p:stCondLst>
                                        </p:cTn>
                                        <p:tgtEl>
                                          <p:spTgt spid="143"/>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44"/>
                                        </p:tgtEl>
                                      </p:cBhvr>
                                    </p:animEffect>
                                    <p:set>
                                      <p:cBhvr>
                                        <p:cTn id="176" dur="1" fill="hold">
                                          <p:stCondLst>
                                            <p:cond delay="499"/>
                                          </p:stCondLst>
                                        </p:cTn>
                                        <p:tgtEl>
                                          <p:spTgt spid="144"/>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148"/>
                                        </p:tgtEl>
                                      </p:cBhvr>
                                    </p:animEffect>
                                    <p:set>
                                      <p:cBhvr>
                                        <p:cTn id="179" dur="1" fill="hold">
                                          <p:stCondLst>
                                            <p:cond delay="499"/>
                                          </p:stCondLst>
                                        </p:cTn>
                                        <p:tgtEl>
                                          <p:spTgt spid="148"/>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55"/>
                                        </p:tgtEl>
                                      </p:cBhvr>
                                    </p:animEffect>
                                    <p:set>
                                      <p:cBhvr>
                                        <p:cTn id="182" dur="1" fill="hold">
                                          <p:stCondLst>
                                            <p:cond delay="499"/>
                                          </p:stCondLst>
                                        </p:cTn>
                                        <p:tgtEl>
                                          <p:spTgt spid="155"/>
                                        </p:tgtEl>
                                        <p:attrNameLst>
                                          <p:attrName>style.visibility</p:attrName>
                                        </p:attrNameLst>
                                      </p:cBhvr>
                                      <p:to>
                                        <p:strVal val="hidden"/>
                                      </p:to>
                                    </p:set>
                                  </p:childTnLst>
                                </p:cTn>
                              </p:par>
                              <p:par>
                                <p:cTn id="183" presetID="10" presetClass="exit" presetSubtype="0" fill="hold" grpId="2" nodeType="withEffect">
                                  <p:stCondLst>
                                    <p:cond delay="0"/>
                                  </p:stCondLst>
                                  <p:childTnLst>
                                    <p:animEffect transition="out" filter="fade">
                                      <p:cBhvr>
                                        <p:cTn id="184" dur="500"/>
                                        <p:tgtEl>
                                          <p:spTgt spid="156"/>
                                        </p:tgtEl>
                                      </p:cBhvr>
                                    </p:animEffect>
                                    <p:set>
                                      <p:cBhvr>
                                        <p:cTn id="185" dur="1" fill="hold">
                                          <p:stCondLst>
                                            <p:cond delay="499"/>
                                          </p:stCondLst>
                                        </p:cTn>
                                        <p:tgtEl>
                                          <p:spTgt spid="156"/>
                                        </p:tgtEl>
                                        <p:attrNameLst>
                                          <p:attrName>style.visibility</p:attrName>
                                        </p:attrNameLst>
                                      </p:cBhvr>
                                      <p:to>
                                        <p:strVal val="hidden"/>
                                      </p:to>
                                    </p:set>
                                  </p:childTnLst>
                                </p:cTn>
                              </p:par>
                              <p:par>
                                <p:cTn id="186" presetID="10" presetClass="exit" presetSubtype="0" fill="hold" grpId="2" nodeType="withEffect">
                                  <p:stCondLst>
                                    <p:cond delay="0"/>
                                  </p:stCondLst>
                                  <p:childTnLst>
                                    <p:animEffect transition="out" filter="fade">
                                      <p:cBhvr>
                                        <p:cTn id="187" dur="500"/>
                                        <p:tgtEl>
                                          <p:spTgt spid="157"/>
                                        </p:tgtEl>
                                      </p:cBhvr>
                                    </p:animEffect>
                                    <p:set>
                                      <p:cBhvr>
                                        <p:cTn id="188" dur="1" fill="hold">
                                          <p:stCondLst>
                                            <p:cond delay="499"/>
                                          </p:stCondLst>
                                        </p:cTn>
                                        <p:tgtEl>
                                          <p:spTgt spid="157"/>
                                        </p:tgtEl>
                                        <p:attrNameLst>
                                          <p:attrName>style.visibility</p:attrName>
                                        </p:attrNameLst>
                                      </p:cBhvr>
                                      <p:to>
                                        <p:strVal val="hidden"/>
                                      </p:to>
                                    </p:set>
                                  </p:childTnLst>
                                </p:cTn>
                              </p:par>
                              <p:par>
                                <p:cTn id="189" presetID="10" presetClass="exit" presetSubtype="0" fill="hold" grpId="2" nodeType="withEffect">
                                  <p:stCondLst>
                                    <p:cond delay="0"/>
                                  </p:stCondLst>
                                  <p:childTnLst>
                                    <p:animEffect transition="out" filter="fade">
                                      <p:cBhvr>
                                        <p:cTn id="190" dur="500"/>
                                        <p:tgtEl>
                                          <p:spTgt spid="146"/>
                                        </p:tgtEl>
                                      </p:cBhvr>
                                    </p:animEffect>
                                    <p:set>
                                      <p:cBhvr>
                                        <p:cTn id="191" dur="1" fill="hold">
                                          <p:stCondLst>
                                            <p:cond delay="499"/>
                                          </p:stCondLst>
                                        </p:cTn>
                                        <p:tgtEl>
                                          <p:spTgt spid="146"/>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145"/>
                                        </p:tgtEl>
                                      </p:cBhvr>
                                    </p:animEffect>
                                    <p:set>
                                      <p:cBhvr>
                                        <p:cTn id="194" dur="1" fill="hold">
                                          <p:stCondLst>
                                            <p:cond delay="499"/>
                                          </p:stCondLst>
                                        </p:cTn>
                                        <p:tgtEl>
                                          <p:spTgt spid="145"/>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500"/>
                                        <p:tgtEl>
                                          <p:spTgt spid="149"/>
                                        </p:tgtEl>
                                      </p:cBhvr>
                                    </p:animEffect>
                                    <p:set>
                                      <p:cBhvr>
                                        <p:cTn id="197" dur="1" fill="hold">
                                          <p:stCondLst>
                                            <p:cond delay="499"/>
                                          </p:stCondLst>
                                        </p:cTn>
                                        <p:tgtEl>
                                          <p:spTgt spid="149"/>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158"/>
                                        </p:tgtEl>
                                      </p:cBhvr>
                                    </p:animEffect>
                                    <p:set>
                                      <p:cBhvr>
                                        <p:cTn id="200" dur="1" fill="hold">
                                          <p:stCondLst>
                                            <p:cond delay="499"/>
                                          </p:stCondLst>
                                        </p:cTn>
                                        <p:tgtEl>
                                          <p:spTgt spid="158"/>
                                        </p:tgtEl>
                                        <p:attrNameLst>
                                          <p:attrName>style.visibility</p:attrName>
                                        </p:attrNameLst>
                                      </p:cBhvr>
                                      <p:to>
                                        <p:strVal val="hidden"/>
                                      </p:to>
                                    </p:set>
                                  </p:childTnLst>
                                </p:cTn>
                              </p:par>
                              <p:par>
                                <p:cTn id="201" presetID="10" presetClass="exit" presetSubtype="0" fill="hold" grpId="2" nodeType="withEffect">
                                  <p:stCondLst>
                                    <p:cond delay="0"/>
                                  </p:stCondLst>
                                  <p:childTnLst>
                                    <p:animEffect transition="out" filter="fade">
                                      <p:cBhvr>
                                        <p:cTn id="202" dur="500"/>
                                        <p:tgtEl>
                                          <p:spTgt spid="150"/>
                                        </p:tgtEl>
                                      </p:cBhvr>
                                    </p:animEffect>
                                    <p:set>
                                      <p:cBhvr>
                                        <p:cTn id="203" dur="1" fill="hold">
                                          <p:stCondLst>
                                            <p:cond delay="499"/>
                                          </p:stCondLst>
                                        </p:cTn>
                                        <p:tgtEl>
                                          <p:spTgt spid="150"/>
                                        </p:tgtEl>
                                        <p:attrNameLst>
                                          <p:attrName>style.visibility</p:attrName>
                                        </p:attrNameLst>
                                      </p:cBhvr>
                                      <p:to>
                                        <p:strVal val="hidden"/>
                                      </p:to>
                                    </p:set>
                                  </p:childTnLst>
                                </p:cTn>
                              </p:par>
                              <p:par>
                                <p:cTn id="204" presetID="10" presetClass="exit" presetSubtype="0" fill="hold" grpId="2" nodeType="withEffect">
                                  <p:stCondLst>
                                    <p:cond delay="0"/>
                                  </p:stCondLst>
                                  <p:childTnLst>
                                    <p:animEffect transition="out" filter="fade">
                                      <p:cBhvr>
                                        <p:cTn id="205" dur="500"/>
                                        <p:tgtEl>
                                          <p:spTgt spid="159"/>
                                        </p:tgtEl>
                                      </p:cBhvr>
                                    </p:animEffect>
                                    <p:set>
                                      <p:cBhvr>
                                        <p:cTn id="206" dur="1" fill="hold">
                                          <p:stCondLst>
                                            <p:cond delay="499"/>
                                          </p:stCondLst>
                                        </p:cTn>
                                        <p:tgtEl>
                                          <p:spTgt spid="159"/>
                                        </p:tgtEl>
                                        <p:attrNameLst>
                                          <p:attrName>style.visibility</p:attrName>
                                        </p:attrNameLst>
                                      </p:cBhvr>
                                      <p:to>
                                        <p:strVal val="hidden"/>
                                      </p:to>
                                    </p:set>
                                  </p:childTnLst>
                                </p:cTn>
                              </p:par>
                              <p:par>
                                <p:cTn id="207" presetID="10" presetClass="exit" presetSubtype="0" fill="hold" grpId="2" nodeType="withEffect">
                                  <p:stCondLst>
                                    <p:cond delay="0"/>
                                  </p:stCondLst>
                                  <p:childTnLst>
                                    <p:animEffect transition="out" filter="fade">
                                      <p:cBhvr>
                                        <p:cTn id="208" dur="500"/>
                                        <p:tgtEl>
                                          <p:spTgt spid="160"/>
                                        </p:tgtEl>
                                      </p:cBhvr>
                                    </p:animEffect>
                                    <p:set>
                                      <p:cBhvr>
                                        <p:cTn id="209" dur="1" fill="hold">
                                          <p:stCondLst>
                                            <p:cond delay="499"/>
                                          </p:stCondLst>
                                        </p:cTn>
                                        <p:tgtEl>
                                          <p:spTgt spid="160"/>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500"/>
                                        <p:tgtEl>
                                          <p:spTgt spid="147"/>
                                        </p:tgtEl>
                                      </p:cBhvr>
                                    </p:animEffect>
                                    <p:set>
                                      <p:cBhvr>
                                        <p:cTn id="212" dur="1" fill="hold">
                                          <p:stCondLst>
                                            <p:cond delay="499"/>
                                          </p:stCondLst>
                                        </p:cTn>
                                        <p:tgtEl>
                                          <p:spTgt spid="147"/>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500"/>
                                        <p:tgtEl>
                                          <p:spTgt spid="151"/>
                                        </p:tgtEl>
                                      </p:cBhvr>
                                    </p:animEffect>
                                    <p:set>
                                      <p:cBhvr>
                                        <p:cTn id="215" dur="1" fill="hold">
                                          <p:stCondLst>
                                            <p:cond delay="499"/>
                                          </p:stCondLst>
                                        </p:cTn>
                                        <p:tgtEl>
                                          <p:spTgt spid="151"/>
                                        </p:tgtEl>
                                        <p:attrNameLst>
                                          <p:attrName>style.visibility</p:attrName>
                                        </p:attrNameLst>
                                      </p:cBhvr>
                                      <p:to>
                                        <p:strVal val="hidden"/>
                                      </p:to>
                                    </p:set>
                                  </p:childTnLst>
                                </p:cTn>
                              </p:par>
                              <p:par>
                                <p:cTn id="216" presetID="10" presetClass="exit" presetSubtype="0" fill="hold" nodeType="withEffect">
                                  <p:stCondLst>
                                    <p:cond delay="0"/>
                                  </p:stCondLst>
                                  <p:childTnLst>
                                    <p:animEffect transition="out" filter="fade">
                                      <p:cBhvr>
                                        <p:cTn id="217" dur="500"/>
                                        <p:tgtEl>
                                          <p:spTgt spid="161"/>
                                        </p:tgtEl>
                                      </p:cBhvr>
                                    </p:animEffect>
                                    <p:set>
                                      <p:cBhvr>
                                        <p:cTn id="218" dur="1" fill="hold">
                                          <p:stCondLst>
                                            <p:cond delay="499"/>
                                          </p:stCondLst>
                                        </p:cTn>
                                        <p:tgtEl>
                                          <p:spTgt spid="161"/>
                                        </p:tgtEl>
                                        <p:attrNameLst>
                                          <p:attrName>style.visibility</p:attrName>
                                        </p:attrNameLst>
                                      </p:cBhvr>
                                      <p:to>
                                        <p:strVal val="hidden"/>
                                      </p:to>
                                    </p:set>
                                  </p:childTnLst>
                                </p:cTn>
                              </p:par>
                              <p:par>
                                <p:cTn id="219" presetID="10" presetClass="exit" presetSubtype="0" fill="hold" grpId="2" nodeType="withEffect">
                                  <p:stCondLst>
                                    <p:cond delay="0"/>
                                  </p:stCondLst>
                                  <p:childTnLst>
                                    <p:animEffect transition="out" filter="fade">
                                      <p:cBhvr>
                                        <p:cTn id="220" dur="500"/>
                                        <p:tgtEl>
                                          <p:spTgt spid="152"/>
                                        </p:tgtEl>
                                      </p:cBhvr>
                                    </p:animEffect>
                                    <p:set>
                                      <p:cBhvr>
                                        <p:cTn id="221" dur="1" fill="hold">
                                          <p:stCondLst>
                                            <p:cond delay="499"/>
                                          </p:stCondLst>
                                        </p:cTn>
                                        <p:tgtEl>
                                          <p:spTgt spid="152"/>
                                        </p:tgtEl>
                                        <p:attrNameLst>
                                          <p:attrName>style.visibility</p:attrName>
                                        </p:attrNameLst>
                                      </p:cBhvr>
                                      <p:to>
                                        <p:strVal val="hidden"/>
                                      </p:to>
                                    </p:set>
                                  </p:childTnLst>
                                </p:cTn>
                              </p:par>
                              <p:par>
                                <p:cTn id="222" presetID="10" presetClass="exit" presetSubtype="0" fill="hold" grpId="2" nodeType="withEffect">
                                  <p:stCondLst>
                                    <p:cond delay="0"/>
                                  </p:stCondLst>
                                  <p:childTnLst>
                                    <p:animEffect transition="out" filter="fade">
                                      <p:cBhvr>
                                        <p:cTn id="223" dur="500"/>
                                        <p:tgtEl>
                                          <p:spTgt spid="162"/>
                                        </p:tgtEl>
                                      </p:cBhvr>
                                    </p:animEffect>
                                    <p:set>
                                      <p:cBhvr>
                                        <p:cTn id="224" dur="1" fill="hold">
                                          <p:stCondLst>
                                            <p:cond delay="499"/>
                                          </p:stCondLst>
                                        </p:cTn>
                                        <p:tgtEl>
                                          <p:spTgt spid="162"/>
                                        </p:tgtEl>
                                        <p:attrNameLst>
                                          <p:attrName>style.visibility</p:attrName>
                                        </p:attrNameLst>
                                      </p:cBhvr>
                                      <p:to>
                                        <p:strVal val="hidden"/>
                                      </p:to>
                                    </p:set>
                                  </p:childTnLst>
                                </p:cTn>
                              </p:par>
                              <p:par>
                                <p:cTn id="225" presetID="10" presetClass="exit" presetSubtype="0" fill="hold" grpId="2" nodeType="withEffect">
                                  <p:stCondLst>
                                    <p:cond delay="0"/>
                                  </p:stCondLst>
                                  <p:childTnLst>
                                    <p:animEffect transition="out" filter="fade">
                                      <p:cBhvr>
                                        <p:cTn id="226" dur="500"/>
                                        <p:tgtEl>
                                          <p:spTgt spid="163"/>
                                        </p:tgtEl>
                                      </p:cBhvr>
                                    </p:animEffect>
                                    <p:set>
                                      <p:cBhvr>
                                        <p:cTn id="227" dur="1" fill="hold">
                                          <p:stCondLst>
                                            <p:cond delay="499"/>
                                          </p:stCondLst>
                                        </p:cTn>
                                        <p:tgtEl>
                                          <p:spTgt spid="163"/>
                                        </p:tgtEl>
                                        <p:attrNameLst>
                                          <p:attrName>style.visibility</p:attrName>
                                        </p:attrNameLst>
                                      </p:cBhvr>
                                      <p:to>
                                        <p:strVal val="hidden"/>
                                      </p:to>
                                    </p:set>
                                  </p:childTnLst>
                                </p:cTn>
                              </p:par>
                              <p:par>
                                <p:cTn id="228" presetID="10" presetClass="exit" presetSubtype="0" fill="hold" nodeType="withEffect">
                                  <p:stCondLst>
                                    <p:cond delay="0"/>
                                  </p:stCondLst>
                                  <p:childTnLst>
                                    <p:animEffect transition="out" filter="fade">
                                      <p:cBhvr>
                                        <p:cTn id="229" dur="500"/>
                                        <p:tgtEl>
                                          <p:spTgt spid="153"/>
                                        </p:tgtEl>
                                      </p:cBhvr>
                                    </p:animEffect>
                                    <p:set>
                                      <p:cBhvr>
                                        <p:cTn id="230" dur="1" fill="hold">
                                          <p:stCondLst>
                                            <p:cond delay="499"/>
                                          </p:stCondLst>
                                        </p:cTn>
                                        <p:tgtEl>
                                          <p:spTgt spid="153"/>
                                        </p:tgtEl>
                                        <p:attrNameLst>
                                          <p:attrName>style.visibility</p:attrName>
                                        </p:attrNameLst>
                                      </p:cBhvr>
                                      <p:to>
                                        <p:strVal val="hidden"/>
                                      </p:to>
                                    </p:set>
                                  </p:childTnLst>
                                </p:cTn>
                              </p:par>
                              <p:par>
                                <p:cTn id="231" presetID="10" presetClass="exit" presetSubtype="0" fill="hold" nodeType="withEffect">
                                  <p:stCondLst>
                                    <p:cond delay="0"/>
                                  </p:stCondLst>
                                  <p:childTnLst>
                                    <p:animEffect transition="out" filter="fade">
                                      <p:cBhvr>
                                        <p:cTn id="232" dur="500"/>
                                        <p:tgtEl>
                                          <p:spTgt spid="164"/>
                                        </p:tgtEl>
                                      </p:cBhvr>
                                    </p:animEffect>
                                    <p:set>
                                      <p:cBhvr>
                                        <p:cTn id="233" dur="1" fill="hold">
                                          <p:stCondLst>
                                            <p:cond delay="499"/>
                                          </p:stCondLst>
                                        </p:cTn>
                                        <p:tgtEl>
                                          <p:spTgt spid="164"/>
                                        </p:tgtEl>
                                        <p:attrNameLst>
                                          <p:attrName>style.visibility</p:attrName>
                                        </p:attrNameLst>
                                      </p:cBhvr>
                                      <p:to>
                                        <p:strVal val="hidden"/>
                                      </p:to>
                                    </p:set>
                                  </p:childTnLst>
                                </p:cTn>
                              </p:par>
                              <p:par>
                                <p:cTn id="234" presetID="10" presetClass="exit" presetSubtype="0" fill="hold" nodeType="withEffect">
                                  <p:stCondLst>
                                    <p:cond delay="0"/>
                                  </p:stCondLst>
                                  <p:childTnLst>
                                    <p:animEffect transition="out" filter="fade">
                                      <p:cBhvr>
                                        <p:cTn id="235" dur="500"/>
                                        <p:tgtEl>
                                          <p:spTgt spid="154"/>
                                        </p:tgtEl>
                                      </p:cBhvr>
                                    </p:animEffect>
                                    <p:set>
                                      <p:cBhvr>
                                        <p:cTn id="236" dur="1" fill="hold">
                                          <p:stCondLst>
                                            <p:cond delay="499"/>
                                          </p:stCondLst>
                                        </p:cTn>
                                        <p:tgtEl>
                                          <p:spTgt spid="154"/>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10" presetClass="entr" presetSubtype="0" fill="hold" nodeType="clickEffect">
                                  <p:stCondLst>
                                    <p:cond delay="0"/>
                                  </p:stCondLst>
                                  <p:childTnLst>
                                    <p:set>
                                      <p:cBhvr>
                                        <p:cTn id="240" dur="1" fill="hold">
                                          <p:stCondLst>
                                            <p:cond delay="0"/>
                                          </p:stCondLst>
                                        </p:cTn>
                                        <p:tgtEl>
                                          <p:spTgt spid="15">
                                            <p:txEl>
                                              <p:pRg st="2" end="2"/>
                                            </p:txEl>
                                          </p:spTgt>
                                        </p:tgtEl>
                                        <p:attrNameLst>
                                          <p:attrName>style.visibility</p:attrName>
                                        </p:attrNameLst>
                                      </p:cBhvr>
                                      <p:to>
                                        <p:strVal val="visible"/>
                                      </p:to>
                                    </p:set>
                                    <p:animEffect transition="in" filter="fade">
                                      <p:cBhvr>
                                        <p:cTn id="241" dur="500"/>
                                        <p:tgtEl>
                                          <p:spTgt spid="15">
                                            <p:txEl>
                                              <p:pRg st="2" end="2"/>
                                            </p:txEl>
                                          </p:spTgt>
                                        </p:tgtEl>
                                      </p:cBhvr>
                                    </p:animEffect>
                                  </p:childTnLst>
                                </p:cTn>
                              </p:par>
                            </p:childTnLst>
                          </p:cTn>
                        </p:par>
                      </p:childTnLst>
                    </p:cTn>
                  </p:par>
                  <p:par>
                    <p:cTn id="242" fill="hold">
                      <p:stCondLst>
                        <p:cond delay="indefinite"/>
                      </p:stCondLst>
                      <p:childTnLst>
                        <p:par>
                          <p:cTn id="243" fill="hold">
                            <p:stCondLst>
                              <p:cond delay="0"/>
                            </p:stCondLst>
                            <p:childTnLst>
                              <p:par>
                                <p:cTn id="244" presetID="10" presetClass="entr" presetSubtype="0" fill="hold" nodeType="clickEffect">
                                  <p:stCondLst>
                                    <p:cond delay="0"/>
                                  </p:stCondLst>
                                  <p:childTnLst>
                                    <p:set>
                                      <p:cBhvr>
                                        <p:cTn id="245" dur="1" fill="hold">
                                          <p:stCondLst>
                                            <p:cond delay="0"/>
                                          </p:stCondLst>
                                        </p:cTn>
                                        <p:tgtEl>
                                          <p:spTgt spid="15">
                                            <p:txEl>
                                              <p:pRg st="3" end="3"/>
                                            </p:txEl>
                                          </p:spTgt>
                                        </p:tgtEl>
                                        <p:attrNameLst>
                                          <p:attrName>style.visibility</p:attrName>
                                        </p:attrNameLst>
                                      </p:cBhvr>
                                      <p:to>
                                        <p:strVal val="visible"/>
                                      </p:to>
                                    </p:set>
                                    <p:animEffect transition="in" filter="fade">
                                      <p:cBhvr>
                                        <p:cTn id="246" dur="500"/>
                                        <p:tgtEl>
                                          <p:spTgt spid="15">
                                            <p:txEl>
                                              <p:pRg st="3" end="3"/>
                                            </p:txEl>
                                          </p:spTgt>
                                        </p:tgtEl>
                                      </p:cBhvr>
                                    </p:animEffect>
                                  </p:childTnLst>
                                </p:cTn>
                              </p:par>
                            </p:childTnLst>
                          </p:cTn>
                        </p:par>
                      </p:childTnLst>
                    </p:cTn>
                  </p:par>
                  <p:par>
                    <p:cTn id="247" fill="hold">
                      <p:stCondLst>
                        <p:cond delay="indefinite"/>
                      </p:stCondLst>
                      <p:childTnLst>
                        <p:par>
                          <p:cTn id="248" fill="hold">
                            <p:stCondLst>
                              <p:cond delay="0"/>
                            </p:stCondLst>
                            <p:childTnLst>
                              <p:par>
                                <p:cTn id="249" presetID="10" presetClass="entr" presetSubtype="0" fill="hold" nodeType="clickEffect">
                                  <p:stCondLst>
                                    <p:cond delay="0"/>
                                  </p:stCondLst>
                                  <p:childTnLst>
                                    <p:set>
                                      <p:cBhvr>
                                        <p:cTn id="250" dur="1" fill="hold">
                                          <p:stCondLst>
                                            <p:cond delay="0"/>
                                          </p:stCondLst>
                                        </p:cTn>
                                        <p:tgtEl>
                                          <p:spTgt spid="15">
                                            <p:txEl>
                                              <p:pRg st="4" end="4"/>
                                            </p:txEl>
                                          </p:spTgt>
                                        </p:tgtEl>
                                        <p:attrNameLst>
                                          <p:attrName>style.visibility</p:attrName>
                                        </p:attrNameLst>
                                      </p:cBhvr>
                                      <p:to>
                                        <p:strVal val="visible"/>
                                      </p:to>
                                    </p:set>
                                    <p:animEffect transition="in" filter="fade">
                                      <p:cBhvr>
                                        <p:cTn id="251"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14" grpId="0"/>
      <p:bldP spid="146" grpId="0" animBg="1"/>
      <p:bldP spid="146" grpId="1" animBg="1"/>
      <p:bldP spid="146" grpId="2" animBg="1"/>
      <p:bldP spid="150" grpId="0" animBg="1"/>
      <p:bldP spid="150" grpId="1" animBg="1"/>
      <p:bldP spid="150" grpId="2" animBg="1"/>
      <p:bldP spid="152" grpId="0" animBg="1"/>
      <p:bldP spid="152" grpId="1" animBg="1"/>
      <p:bldP spid="152" grpId="2" animBg="1"/>
      <p:bldP spid="156" grpId="0" animBg="1"/>
      <p:bldP spid="156" grpId="1" animBg="1"/>
      <p:bldP spid="156" grpId="2" animBg="1"/>
      <p:bldP spid="157" grpId="0" animBg="1"/>
      <p:bldP spid="157" grpId="1" animBg="1"/>
      <p:bldP spid="157" grpId="2" animBg="1"/>
      <p:bldP spid="159" grpId="0" animBg="1"/>
      <p:bldP spid="159" grpId="1" animBg="1"/>
      <p:bldP spid="159" grpId="2" animBg="1"/>
      <p:bldP spid="160" grpId="0" animBg="1"/>
      <p:bldP spid="160" grpId="1" animBg="1"/>
      <p:bldP spid="160" grpId="2" animBg="1"/>
      <p:bldP spid="162" grpId="0" animBg="1"/>
      <p:bldP spid="162" grpId="1" animBg="1"/>
      <p:bldP spid="162" grpId="2" animBg="1"/>
      <p:bldP spid="163" grpId="0" animBg="1"/>
      <p:bldP spid="163" grpId="1" animBg="1"/>
      <p:bldP spid="163"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EAFD-2DA3-44A2-B129-45E3C9FCB066}"/>
              </a:ext>
            </a:extLst>
          </p:cNvPr>
          <p:cNvSpPr>
            <a:spLocks noGrp="1"/>
          </p:cNvSpPr>
          <p:nvPr>
            <p:ph type="title"/>
          </p:nvPr>
        </p:nvSpPr>
        <p:spPr>
          <a:xfrm>
            <a:off x="-96920" y="-105349"/>
            <a:ext cx="9325005" cy="1325563"/>
          </a:xfrm>
        </p:spPr>
        <p:txBody>
          <a:bodyPr/>
          <a:lstStyle/>
          <a:p>
            <a:r>
              <a:rPr lang="en-US" sz="2700" dirty="0"/>
              <a:t>PINT: Probabilistic In-band Network Telemetry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8F1D98-8BA5-49AA-9079-BDF936718911}"/>
                  </a:ext>
                </a:extLst>
              </p:cNvPr>
              <p:cNvSpPr>
                <a:spLocks noGrp="1"/>
              </p:cNvSpPr>
              <p:nvPr>
                <p:ph idx="1"/>
              </p:nvPr>
            </p:nvSpPr>
            <p:spPr>
              <a:xfrm>
                <a:off x="-90154" y="1298098"/>
                <a:ext cx="9144001" cy="4984608"/>
              </a:xfrm>
            </p:spPr>
            <p:txBody>
              <a:bodyPr/>
              <a:lstStyle/>
              <a:p>
                <a:pPr>
                  <a:lnSpc>
                    <a:spcPct val="150000"/>
                  </a:lnSpc>
                </a:pPr>
                <a:r>
                  <a:rPr lang="en-US" b="1" dirty="0"/>
                  <a:t>Goal</a:t>
                </a:r>
                <a:r>
                  <a:rPr lang="en-US" dirty="0"/>
                  <a:t>: encode telemetry information on packets while minimizing the bit-overhead.  </a:t>
                </a:r>
              </a:p>
              <a:p>
                <a:pPr>
                  <a:lnSpc>
                    <a:spcPct val="150000"/>
                  </a:lnSpc>
                </a:pPr>
                <a:r>
                  <a:rPr lang="en-US" b="1" dirty="0"/>
                  <a:t>Values</a:t>
                </a:r>
                <a:r>
                  <a:rPr lang="en-US" dirty="0"/>
                  <a:t>: when a packet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oMath>
                </a14:m>
                <a:r>
                  <a:rPr lang="en-US" dirty="0"/>
                  <a:t> reaches switch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oMath>
                </a14:m>
                <a:r>
                  <a:rPr lang="en-US" dirty="0"/>
                  <a:t>, the switch observes a </a:t>
                </a:r>
                <a:r>
                  <a:rPr lang="en-US" i="1" dirty="0"/>
                  <a:t>value</a:t>
                </a:r>
                <a:r>
                  <a:rPr lang="en-US" dirty="0"/>
                  <a:t>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a:t>
                </a:r>
              </a:p>
              <a:p>
                <a:pPr>
                  <a:lnSpc>
                    <a:spcPct val="150000"/>
                  </a:lnSpc>
                </a:pPr>
                <a:r>
                  <a:rPr lang="en-US" b="1" dirty="0"/>
                  <a:t>Insight: </a:t>
                </a:r>
                <a:r>
                  <a:rPr lang="en-US" dirty="0"/>
                  <a:t>most applications do not need all per-packet per-switch values, but aggregated data.</a:t>
                </a:r>
              </a:p>
              <a:p>
                <a:pPr>
                  <a:lnSpc>
                    <a:spcPct val="150000"/>
                  </a:lnSpc>
                </a:pPr>
                <a:r>
                  <a:rPr lang="en-US" b="1" dirty="0"/>
                  <a:t>Implementation: </a:t>
                </a:r>
                <a:r>
                  <a:rPr lang="en-US" dirty="0"/>
                  <a:t>P4 code.</a:t>
                </a:r>
                <a:endParaRPr lang="en-US" b="1" dirty="0"/>
              </a:p>
            </p:txBody>
          </p:sp>
        </mc:Choice>
        <mc:Fallback xmlns="">
          <p:sp>
            <p:nvSpPr>
              <p:cNvPr id="3" name="Content Placeholder 2">
                <a:extLst>
                  <a:ext uri="{FF2B5EF4-FFF2-40B4-BE49-F238E27FC236}">
                    <a16:creationId xmlns:a16="http://schemas.microsoft.com/office/drawing/2014/main" id="{928F1D98-8BA5-49AA-9079-BDF936718911}"/>
                  </a:ext>
                </a:extLst>
              </p:cNvPr>
              <p:cNvSpPr>
                <a:spLocks noGrp="1" noRot="1" noChangeAspect="1" noMove="1" noResize="1" noEditPoints="1" noAdjustHandles="1" noChangeArrowheads="1" noChangeShapeType="1" noTextEdit="1"/>
              </p:cNvSpPr>
              <p:nvPr>
                <p:ph idx="1"/>
              </p:nvPr>
            </p:nvSpPr>
            <p:spPr>
              <a:xfrm>
                <a:off x="-90154" y="1298098"/>
                <a:ext cx="9144001" cy="4984608"/>
              </a:xfrm>
              <a:blipFill>
                <a:blip r:embed="rId3"/>
                <a:stretch>
                  <a:fillRect r="-1000"/>
                </a:stretch>
              </a:blipFill>
            </p:spPr>
            <p:txBody>
              <a:bodyPr/>
              <a:lstStyle/>
              <a:p>
                <a:r>
                  <a:rPr lang="en-US">
                    <a:noFill/>
                  </a:rPr>
                  <a:t> </a:t>
                </a:r>
              </a:p>
            </p:txBody>
          </p:sp>
        </mc:Fallback>
      </mc:AlternateContent>
      <p:sp>
        <p:nvSpPr>
          <p:cNvPr id="5" name="Slide Number Placeholder 2">
            <a:extLst>
              <a:ext uri="{FF2B5EF4-FFF2-40B4-BE49-F238E27FC236}">
                <a16:creationId xmlns:a16="http://schemas.microsoft.com/office/drawing/2014/main" id="{9686996E-3CB6-48DE-8809-6AA027D86BB7}"/>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16</a:t>
            </a:fld>
            <a:endParaRPr lang="en-US" sz="1200" dirty="0">
              <a:solidFill>
                <a:schemeClr val="tx1">
                  <a:tint val="75000"/>
                </a:schemeClr>
              </a:solidFill>
            </a:endParaRPr>
          </a:p>
        </p:txBody>
      </p:sp>
      <p:grpSp>
        <p:nvGrpSpPr>
          <p:cNvPr id="9" name="Group 8">
            <a:extLst>
              <a:ext uri="{FF2B5EF4-FFF2-40B4-BE49-F238E27FC236}">
                <a16:creationId xmlns:a16="http://schemas.microsoft.com/office/drawing/2014/main" id="{4F34D3C0-8CB5-4B69-A386-4F735B6A0561}"/>
              </a:ext>
            </a:extLst>
          </p:cNvPr>
          <p:cNvGrpSpPr/>
          <p:nvPr/>
        </p:nvGrpSpPr>
        <p:grpSpPr>
          <a:xfrm>
            <a:off x="7559529" y="5255067"/>
            <a:ext cx="1584471" cy="1466763"/>
            <a:chOff x="7084179" y="4734965"/>
            <a:chExt cx="1201140" cy="1681595"/>
          </a:xfrm>
        </p:grpSpPr>
        <p:pic>
          <p:nvPicPr>
            <p:cNvPr id="11" name="Picture 4" descr="Image result for pint guinness">
              <a:extLst>
                <a:ext uri="{FF2B5EF4-FFF2-40B4-BE49-F238E27FC236}">
                  <a16:creationId xmlns:a16="http://schemas.microsoft.com/office/drawing/2014/main" id="{EB8F39A0-B10B-4A93-96D2-D4D95F890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4179" y="4734965"/>
              <a:ext cx="1201140" cy="16815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C774F436-D227-4F0A-884E-7D4BF2DF2EE1}"/>
                </a:ext>
              </a:extLst>
            </p:cNvPr>
            <p:cNvPicPr>
              <a:picLocks noChangeAspect="1"/>
            </p:cNvPicPr>
            <p:nvPr/>
          </p:nvPicPr>
          <p:blipFill>
            <a:blip r:embed="rId5"/>
            <a:stretch>
              <a:fillRect/>
            </a:stretch>
          </p:blipFill>
          <p:spPr>
            <a:xfrm>
              <a:off x="7352209" y="5176839"/>
              <a:ext cx="641091" cy="214313"/>
            </a:xfrm>
            <a:prstGeom prst="rect">
              <a:avLst/>
            </a:prstGeom>
          </p:spPr>
        </p:pic>
      </p:grpSp>
    </p:spTree>
    <p:extLst>
      <p:ext uri="{BB962C8B-B14F-4D97-AF65-F5344CB8AC3E}">
        <p14:creationId xmlns:p14="http://schemas.microsoft.com/office/powerpoint/2010/main" val="116027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EAFD-2DA3-44A2-B129-45E3C9FCB066}"/>
              </a:ext>
            </a:extLst>
          </p:cNvPr>
          <p:cNvSpPr>
            <a:spLocks noGrp="1"/>
          </p:cNvSpPr>
          <p:nvPr>
            <p:ph type="title"/>
          </p:nvPr>
        </p:nvSpPr>
        <p:spPr>
          <a:xfrm>
            <a:off x="259309" y="0"/>
            <a:ext cx="8707272" cy="1325563"/>
          </a:xfrm>
        </p:spPr>
        <p:txBody>
          <a:bodyPr/>
          <a:lstStyle/>
          <a:p>
            <a:r>
              <a:rPr lang="en-US" dirty="0"/>
              <a:t>PINT: Probabilistic In-band Network Telemetry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8F1D98-8BA5-49AA-9079-BDF936718911}"/>
                  </a:ext>
                </a:extLst>
              </p:cNvPr>
              <p:cNvSpPr>
                <a:spLocks noGrp="1"/>
              </p:cNvSpPr>
              <p:nvPr>
                <p:ph idx="1"/>
              </p:nvPr>
            </p:nvSpPr>
            <p:spPr>
              <a:xfrm>
                <a:off x="-90154" y="1298098"/>
                <a:ext cx="9144001" cy="2792402"/>
              </a:xfrm>
            </p:spPr>
            <p:txBody>
              <a:bodyPr/>
              <a:lstStyle/>
              <a:p>
                <a:r>
                  <a:rPr lang="en-US" b="1" dirty="0"/>
                  <a:t>Per-packet aggregation</a:t>
                </a:r>
                <a:r>
                  <a:rPr lang="en-US" dirty="0"/>
                  <a:t>:</a:t>
                </a:r>
              </a:p>
              <a:p>
                <a:pPr lvl="1"/>
                <a:r>
                  <a:rPr lang="en-US" sz="1800" dirty="0"/>
                  <a:t>For each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𝑗</m:t>
                        </m:r>
                      </m:sub>
                    </m:sSub>
                  </m:oMath>
                </a14:m>
                <a:r>
                  <a:rPr lang="en-US" sz="1800" dirty="0"/>
                  <a:t>, aggregate (e.g., max/min/sum/product) the values along its path.</a:t>
                </a:r>
              </a:p>
              <a:p>
                <a:r>
                  <a:rPr lang="en-US" sz="2200" b="1" dirty="0"/>
                  <a:t>Per-flow aggregation</a:t>
                </a:r>
                <a:r>
                  <a:rPr lang="en-US" sz="2200" dirty="0"/>
                  <a:t>: </a:t>
                </a:r>
                <a:r>
                  <a:rPr lang="en-US" sz="2250" dirty="0"/>
                  <a:t>For a flow with packets </a:t>
                </a:r>
                <a14:m>
                  <m:oMath xmlns:m="http://schemas.openxmlformats.org/officeDocument/2006/math">
                    <m:sSub>
                      <m:sSubPr>
                        <m:ctrlPr>
                          <a:rPr lang="en-US" sz="2250" i="1">
                            <a:latin typeface="Cambria Math" panose="02040503050406030204" pitchFamily="18" charset="0"/>
                          </a:rPr>
                        </m:ctrlPr>
                      </m:sSubPr>
                      <m:e>
                        <m:r>
                          <a:rPr lang="en-US" sz="2250">
                            <a:latin typeface="Cambria Math" panose="02040503050406030204" pitchFamily="18" charset="0"/>
                          </a:rPr>
                          <m:t>𝑝</m:t>
                        </m:r>
                      </m:e>
                      <m:sub>
                        <m:r>
                          <a:rPr lang="en-US" sz="2250">
                            <a:latin typeface="Cambria Math" panose="02040503050406030204" pitchFamily="18" charset="0"/>
                          </a:rPr>
                          <m:t>1</m:t>
                        </m:r>
                      </m:sub>
                    </m:sSub>
                    <m:r>
                      <a:rPr lang="en-US" sz="2250">
                        <a:latin typeface="Cambria Math" panose="02040503050406030204" pitchFamily="18" charset="0"/>
                      </a:rPr>
                      <m:t>,</m:t>
                    </m:r>
                    <m:sSub>
                      <m:sSubPr>
                        <m:ctrlPr>
                          <a:rPr lang="en-US" sz="2250" i="1">
                            <a:latin typeface="Cambria Math" panose="02040503050406030204" pitchFamily="18" charset="0"/>
                          </a:rPr>
                        </m:ctrlPr>
                      </m:sSubPr>
                      <m:e>
                        <m:r>
                          <a:rPr lang="en-US" sz="2250">
                            <a:latin typeface="Cambria Math" panose="02040503050406030204" pitchFamily="18" charset="0"/>
                          </a:rPr>
                          <m:t>𝑝</m:t>
                        </m:r>
                      </m:e>
                      <m:sub>
                        <m:r>
                          <a:rPr lang="en-US" sz="2250">
                            <a:latin typeface="Cambria Math" panose="02040503050406030204" pitchFamily="18" charset="0"/>
                          </a:rPr>
                          <m:t>2</m:t>
                        </m:r>
                      </m:sub>
                    </m:sSub>
                    <m:r>
                      <a:rPr lang="en-US" sz="2250">
                        <a:latin typeface="Cambria Math" panose="02040503050406030204" pitchFamily="18" charset="0"/>
                      </a:rPr>
                      <m:t>,…</m:t>
                    </m:r>
                  </m:oMath>
                </a14:m>
                <a:endParaRPr lang="en-US" sz="2250" dirty="0"/>
              </a:p>
              <a:p>
                <a:pPr lvl="1"/>
                <a:r>
                  <a:rPr lang="en-US" sz="1800" b="1" dirty="0"/>
                  <a:t>Static Case</a:t>
                </a:r>
              </a:p>
              <a:p>
                <a:pPr lvl="1"/>
                <a:r>
                  <a:rPr lang="en-US" sz="1800" b="1" dirty="0"/>
                  <a:t>Dynamic Case: </a:t>
                </a:r>
                <a:r>
                  <a:rPr lang="en-US" sz="1800" dirty="0"/>
                  <a:t>for each switch on the path, aggregate (e.g., estimate the median) over </a:t>
                </a:r>
                <a14:m>
                  <m:oMath xmlns:m="http://schemas.openxmlformats.org/officeDocument/2006/math">
                    <m:r>
                      <a:rPr lang="en-US" sz="1800" i="1">
                        <a:latin typeface="Cambria Math" panose="02040503050406030204" pitchFamily="18" charset="0"/>
                      </a:rPr>
                      <m:t>𝑣</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b="0" i="1" smtClean="0">
                                <a:latin typeface="Cambria Math" panose="02040503050406030204" pitchFamily="18" charset="0"/>
                              </a:rPr>
                              <m:t>1</m:t>
                            </m:r>
                          </m:sub>
                        </m:sSub>
                        <m:r>
                          <a:rPr lang="en-US" sz="1800" i="1">
                            <a:latin typeface="Cambria Math" panose="02040503050406030204" pitchFamily="18" charset="0"/>
                          </a:rPr>
                          <m:t>,</m:t>
                        </m:r>
                        <m:r>
                          <a:rPr lang="en-US" sz="1800" i="1">
                            <a:latin typeface="Cambria Math" panose="02040503050406030204" pitchFamily="18" charset="0"/>
                          </a:rPr>
                          <m:t>𝑠</m:t>
                        </m:r>
                      </m:e>
                    </m:d>
                    <m:r>
                      <a:rPr lang="en-US" sz="1800" b="0" i="1" smtClean="0">
                        <a:latin typeface="Cambria Math" panose="02040503050406030204" pitchFamily="18" charset="0"/>
                      </a:rPr>
                      <m:t>,</m:t>
                    </m:r>
                    <m:r>
                      <a:rPr lang="en-US" sz="1800" i="1">
                        <a:latin typeface="Cambria Math" panose="02040503050406030204" pitchFamily="18" charset="0"/>
                      </a:rPr>
                      <m:t>𝑣</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b="0" i="1" smtClean="0">
                                <a:latin typeface="Cambria Math" panose="02040503050406030204" pitchFamily="18" charset="0"/>
                              </a:rPr>
                              <m:t>2</m:t>
                            </m:r>
                          </m:sub>
                        </m:sSub>
                        <m:r>
                          <a:rPr lang="en-US" sz="1800" i="1">
                            <a:latin typeface="Cambria Math" panose="02040503050406030204" pitchFamily="18" charset="0"/>
                          </a:rPr>
                          <m:t>,</m:t>
                        </m:r>
                        <m:r>
                          <a:rPr lang="en-US" sz="1800" i="1">
                            <a:latin typeface="Cambria Math" panose="02040503050406030204" pitchFamily="18" charset="0"/>
                          </a:rPr>
                          <m:t>𝑠</m:t>
                        </m:r>
                      </m:e>
                    </m:d>
                    <m:r>
                      <a:rPr lang="en-US" sz="1800" b="0" i="1" smtClean="0">
                        <a:latin typeface="Cambria Math" panose="02040503050406030204" pitchFamily="18" charset="0"/>
                      </a:rPr>
                      <m:t>,….</m:t>
                    </m:r>
                  </m:oMath>
                </a14:m>
                <a:endParaRPr lang="en-US" sz="1800" b="1" dirty="0"/>
              </a:p>
            </p:txBody>
          </p:sp>
        </mc:Choice>
        <mc:Fallback xmlns="">
          <p:sp>
            <p:nvSpPr>
              <p:cNvPr id="3" name="Content Placeholder 2">
                <a:extLst>
                  <a:ext uri="{FF2B5EF4-FFF2-40B4-BE49-F238E27FC236}">
                    <a16:creationId xmlns:a16="http://schemas.microsoft.com/office/drawing/2014/main" id="{928F1D98-8BA5-49AA-9079-BDF936718911}"/>
                  </a:ext>
                </a:extLst>
              </p:cNvPr>
              <p:cNvSpPr>
                <a:spLocks noGrp="1" noRot="1" noChangeAspect="1" noMove="1" noResize="1" noEditPoints="1" noAdjustHandles="1" noChangeArrowheads="1" noChangeShapeType="1" noTextEdit="1"/>
              </p:cNvSpPr>
              <p:nvPr>
                <p:ph idx="1"/>
              </p:nvPr>
            </p:nvSpPr>
            <p:spPr>
              <a:xfrm>
                <a:off x="-90154" y="1298098"/>
                <a:ext cx="9144001" cy="2792402"/>
              </a:xfrm>
              <a:blipFill>
                <a:blip r:embed="rId3"/>
                <a:stretch>
                  <a:fillRect t="-1747" b="-1092"/>
                </a:stretch>
              </a:blipFill>
            </p:spPr>
            <p:txBody>
              <a:bodyPr/>
              <a:lstStyle/>
              <a:p>
                <a:r>
                  <a:rPr lang="en-US">
                    <a:noFill/>
                  </a:rPr>
                  <a:t> </a:t>
                </a:r>
              </a:p>
            </p:txBody>
          </p:sp>
        </mc:Fallback>
      </mc:AlternateContent>
      <p:sp>
        <p:nvSpPr>
          <p:cNvPr id="5" name="Slide Number Placeholder 2">
            <a:extLst>
              <a:ext uri="{FF2B5EF4-FFF2-40B4-BE49-F238E27FC236}">
                <a16:creationId xmlns:a16="http://schemas.microsoft.com/office/drawing/2014/main" id="{9686996E-3CB6-48DE-8809-6AA027D86BB7}"/>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17</a:t>
            </a:fld>
            <a:endParaRPr lang="en-US" sz="1200" dirty="0">
              <a:solidFill>
                <a:schemeClr val="tx1">
                  <a:tint val="75000"/>
                </a:schemeClr>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B686DCFA-8673-40EA-94D3-2E029126232A}"/>
                  </a:ext>
                </a:extLst>
              </p:cNvPr>
              <p:cNvSpPr/>
              <p:nvPr/>
            </p:nvSpPr>
            <p:spPr>
              <a:xfrm>
                <a:off x="390102" y="2975280"/>
                <a:ext cx="8464735" cy="400110"/>
              </a:xfrm>
              <a:prstGeom prst="rect">
                <a:avLst/>
              </a:prstGeom>
            </p:spPr>
            <p:txBody>
              <a:bodyPr wrap="square">
                <a:spAutoFit/>
              </a:bodyPr>
              <a:lstStyle/>
              <a:p>
                <a:r>
                  <a:rPr lang="en-US" sz="2000" dirty="0">
                    <a:latin typeface="+mn-lt"/>
                    <a:cs typeface="+mn-cs"/>
                  </a:rPr>
                  <a:t>			  </a:t>
                </a:r>
                <a:r>
                  <a:rPr lang="en-US" b="1" dirty="0">
                    <a:latin typeface="+mn-lt"/>
                    <a:cs typeface="+mn-cs"/>
                  </a:rPr>
                  <a:t>:</a:t>
                </a:r>
                <a:r>
                  <a:rPr lang="en-US" dirty="0">
                    <a:latin typeface="+mn-lt"/>
                    <a:cs typeface="+mn-cs"/>
                  </a:rPr>
                  <a:t> compute </a:t>
                </a:r>
                <a14:m>
                  <m:oMath xmlns:m="http://schemas.openxmlformats.org/officeDocument/2006/math">
                    <m:r>
                      <a:rPr lang="en-US">
                        <a:latin typeface="Cambria Math" panose="02040503050406030204" pitchFamily="18" charset="0"/>
                        <a:cs typeface="+mn-cs"/>
                      </a:rPr>
                      <m:t>𝑣</m:t>
                    </m:r>
                    <m:r>
                      <a:rPr lang="en-US">
                        <a:latin typeface="Cambria Math" panose="02040503050406030204" pitchFamily="18" charset="0"/>
                        <a:cs typeface="+mn-cs"/>
                      </a:rPr>
                      <m:t>(</m:t>
                    </m:r>
                    <m:sSub>
                      <m:sSubPr>
                        <m:ctrlPr>
                          <a:rPr lang="en-US" i="1">
                            <a:latin typeface="Cambria Math" panose="02040503050406030204" pitchFamily="18" charset="0"/>
                            <a:cs typeface="+mn-cs"/>
                          </a:rPr>
                        </m:ctrlPr>
                      </m:sSubPr>
                      <m:e>
                        <m:r>
                          <a:rPr lang="en-US">
                            <a:latin typeface="Cambria Math" panose="02040503050406030204" pitchFamily="18" charset="0"/>
                            <a:cs typeface="+mn-cs"/>
                          </a:rPr>
                          <m:t>𝑝</m:t>
                        </m:r>
                      </m:e>
                      <m:sub>
                        <m:r>
                          <a:rPr lang="en-US">
                            <a:latin typeface="Cambria Math" panose="02040503050406030204" pitchFamily="18" charset="0"/>
                            <a:cs typeface="+mn-cs"/>
                          </a:rPr>
                          <m:t>1</m:t>
                        </m:r>
                      </m:sub>
                    </m:sSub>
                    <m:r>
                      <a:rPr lang="en-US">
                        <a:latin typeface="Cambria Math" panose="02040503050406030204" pitchFamily="18" charset="0"/>
                        <a:cs typeface="+mn-cs"/>
                      </a:rPr>
                      <m:t>,</m:t>
                    </m:r>
                    <m:r>
                      <a:rPr lang="en-US">
                        <a:latin typeface="Cambria Math" panose="02040503050406030204" pitchFamily="18" charset="0"/>
                        <a:cs typeface="+mn-cs"/>
                      </a:rPr>
                      <m:t>𝑠</m:t>
                    </m:r>
                    <m:r>
                      <a:rPr lang="en-US">
                        <a:latin typeface="Cambria Math" panose="02040503050406030204" pitchFamily="18" charset="0"/>
                        <a:cs typeface="+mn-cs"/>
                      </a:rPr>
                      <m:t>)</m:t>
                    </m:r>
                  </m:oMath>
                </a14:m>
                <a:r>
                  <a:rPr lang="en-US" dirty="0">
                    <a:latin typeface="+mn-lt"/>
                    <a:cs typeface="+mn-cs"/>
                  </a:rPr>
                  <a:t> for each switch on the path.</a:t>
                </a:r>
              </a:p>
            </p:txBody>
          </p:sp>
        </mc:Choice>
        <mc:Fallback xmlns="">
          <p:sp>
            <p:nvSpPr>
              <p:cNvPr id="4" name="Rectangle 3">
                <a:extLst>
                  <a:ext uri="{FF2B5EF4-FFF2-40B4-BE49-F238E27FC236}">
                    <a16:creationId xmlns:a16="http://schemas.microsoft.com/office/drawing/2014/main" id="{B686DCFA-8673-40EA-94D3-2E029126232A}"/>
                  </a:ext>
                </a:extLst>
              </p:cNvPr>
              <p:cNvSpPr>
                <a:spLocks noRot="1" noChangeAspect="1" noMove="1" noResize="1" noEditPoints="1" noAdjustHandles="1" noChangeArrowheads="1" noChangeShapeType="1" noTextEdit="1"/>
              </p:cNvSpPr>
              <p:nvPr/>
            </p:nvSpPr>
            <p:spPr>
              <a:xfrm>
                <a:off x="390102" y="2975280"/>
                <a:ext cx="8464735" cy="400110"/>
              </a:xfrm>
              <a:prstGeom prst="rect">
                <a:avLst/>
              </a:prstGeom>
              <a:blipFill>
                <a:blip r:embed="rId4"/>
                <a:stretch>
                  <a:fillRect t="-1515" b="-21212"/>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D0481AAC-0795-4793-B481-51903860575C}"/>
              </a:ext>
            </a:extLst>
          </p:cNvPr>
          <p:cNvGrpSpPr/>
          <p:nvPr/>
        </p:nvGrpSpPr>
        <p:grpSpPr>
          <a:xfrm>
            <a:off x="1828800" y="4187430"/>
            <a:ext cx="4937760" cy="549343"/>
            <a:chOff x="1828800" y="4187430"/>
            <a:chExt cx="4937760" cy="549343"/>
          </a:xfrm>
        </p:grpSpPr>
        <p:sp>
          <p:nvSpPr>
            <p:cNvPr id="6" name="Oval 5">
              <a:extLst>
                <a:ext uri="{FF2B5EF4-FFF2-40B4-BE49-F238E27FC236}">
                  <a16:creationId xmlns:a16="http://schemas.microsoft.com/office/drawing/2014/main" id="{E32C08EC-6514-4B25-9C23-B3CDBB562881}"/>
                </a:ext>
              </a:extLst>
            </p:cNvPr>
            <p:cNvSpPr>
              <a:spLocks noChangeAspect="1"/>
            </p:cNvSpPr>
            <p:nvPr/>
          </p:nvSpPr>
          <p:spPr>
            <a:xfrm>
              <a:off x="1828800" y="4187430"/>
              <a:ext cx="548640" cy="5486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B2BF77D-9685-41F3-822C-647C570E0CC8}"/>
                </a:ext>
              </a:extLst>
            </p:cNvPr>
            <p:cNvSpPr>
              <a:spLocks noChangeAspect="1"/>
            </p:cNvSpPr>
            <p:nvPr/>
          </p:nvSpPr>
          <p:spPr>
            <a:xfrm>
              <a:off x="3291840" y="4187430"/>
              <a:ext cx="548640" cy="5486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E38F6F8-9B6E-42CC-993E-CFF8B7377B85}"/>
                </a:ext>
              </a:extLst>
            </p:cNvPr>
            <p:cNvSpPr>
              <a:spLocks noChangeAspect="1"/>
            </p:cNvSpPr>
            <p:nvPr/>
          </p:nvSpPr>
          <p:spPr>
            <a:xfrm>
              <a:off x="4754880" y="4187430"/>
              <a:ext cx="548640" cy="5486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339A8C3-3647-4E88-90A5-2E84620DE4C1}"/>
                </a:ext>
              </a:extLst>
            </p:cNvPr>
            <p:cNvSpPr>
              <a:spLocks noChangeAspect="1"/>
            </p:cNvSpPr>
            <p:nvPr/>
          </p:nvSpPr>
          <p:spPr>
            <a:xfrm>
              <a:off x="6217920" y="4188133"/>
              <a:ext cx="548640" cy="54864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8144C5C5-A861-46E0-A7C9-3C84C098BFBB}"/>
                </a:ext>
              </a:extLst>
            </p:cNvPr>
            <p:cNvCxnSpPr>
              <a:cxnSpLocks/>
              <a:stCxn id="6" idx="6"/>
              <a:endCxn id="7" idx="2"/>
            </p:cNvCxnSpPr>
            <p:nvPr/>
          </p:nvCxnSpPr>
          <p:spPr>
            <a:xfrm>
              <a:off x="2377440" y="4461750"/>
              <a:ext cx="91440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79AC9656-FBA2-4FCA-9968-DB7F06B1EBAC}"/>
                </a:ext>
              </a:extLst>
            </p:cNvPr>
            <p:cNvCxnSpPr>
              <a:cxnSpLocks/>
              <a:stCxn id="7" idx="6"/>
              <a:endCxn id="8" idx="2"/>
            </p:cNvCxnSpPr>
            <p:nvPr/>
          </p:nvCxnSpPr>
          <p:spPr>
            <a:xfrm>
              <a:off x="3840480" y="4461750"/>
              <a:ext cx="91440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33FDD81-6C4B-45A5-86BC-B0E3865C85A6}"/>
                </a:ext>
              </a:extLst>
            </p:cNvPr>
            <p:cNvCxnSpPr>
              <a:cxnSpLocks/>
              <a:stCxn id="8" idx="6"/>
              <a:endCxn id="9" idx="2"/>
            </p:cNvCxnSpPr>
            <p:nvPr/>
          </p:nvCxnSpPr>
          <p:spPr>
            <a:xfrm>
              <a:off x="5303520" y="4461750"/>
              <a:ext cx="914400" cy="703"/>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sp>
        <p:nvSpPr>
          <p:cNvPr id="35" name="TextBox 34">
            <a:extLst>
              <a:ext uri="{FF2B5EF4-FFF2-40B4-BE49-F238E27FC236}">
                <a16:creationId xmlns:a16="http://schemas.microsoft.com/office/drawing/2014/main" id="{9DE63172-BD6C-4CA9-99F6-366890C95A38}"/>
              </a:ext>
            </a:extLst>
          </p:cNvPr>
          <p:cNvSpPr txBox="1"/>
          <p:nvPr/>
        </p:nvSpPr>
        <p:spPr>
          <a:xfrm>
            <a:off x="90153" y="4452196"/>
            <a:ext cx="1227786" cy="369332"/>
          </a:xfrm>
          <a:prstGeom prst="rect">
            <a:avLst/>
          </a:prstGeom>
          <a:ln>
            <a:noFill/>
          </a:ln>
        </p:spPr>
        <p:txBody>
          <a:bodyPr wrap="square" rtlCol="0">
            <a:spAutoFit/>
          </a:bodyPr>
          <a:lstStyle/>
          <a:p>
            <a:r>
              <a:rPr lang="en-US" dirty="0"/>
              <a:t>Packets</a:t>
            </a:r>
          </a:p>
        </p:txBody>
      </p:sp>
      <p:sp>
        <p:nvSpPr>
          <p:cNvPr id="36" name="TextBox 35">
            <a:extLst>
              <a:ext uri="{FF2B5EF4-FFF2-40B4-BE49-F238E27FC236}">
                <a16:creationId xmlns:a16="http://schemas.microsoft.com/office/drawing/2014/main" id="{1793BB1C-DAF9-41E8-B3EF-58E37B331EF2}"/>
              </a:ext>
            </a:extLst>
          </p:cNvPr>
          <p:cNvSpPr txBox="1"/>
          <p:nvPr/>
        </p:nvSpPr>
        <p:spPr>
          <a:xfrm>
            <a:off x="666267" y="4099898"/>
            <a:ext cx="1227786" cy="369332"/>
          </a:xfrm>
          <a:prstGeom prst="rect">
            <a:avLst/>
          </a:prstGeom>
          <a:ln>
            <a:noFill/>
          </a:ln>
        </p:spPr>
        <p:txBody>
          <a:bodyPr wrap="square" rtlCol="0">
            <a:spAutoFit/>
          </a:bodyPr>
          <a:lstStyle/>
          <a:p>
            <a:r>
              <a:rPr lang="en-US" dirty="0"/>
              <a:t>Switches</a:t>
            </a:r>
          </a:p>
        </p:txBody>
      </p:sp>
      <p:grpSp>
        <p:nvGrpSpPr>
          <p:cNvPr id="45" name="Group 44">
            <a:extLst>
              <a:ext uri="{FF2B5EF4-FFF2-40B4-BE49-F238E27FC236}">
                <a16:creationId xmlns:a16="http://schemas.microsoft.com/office/drawing/2014/main" id="{AAF2520D-2010-4683-9835-969027D7DFB5}"/>
              </a:ext>
            </a:extLst>
          </p:cNvPr>
          <p:cNvGrpSpPr/>
          <p:nvPr/>
        </p:nvGrpSpPr>
        <p:grpSpPr>
          <a:xfrm>
            <a:off x="2743200" y="4224313"/>
            <a:ext cx="2926080" cy="1921207"/>
            <a:chOff x="2743200" y="4224313"/>
            <a:chExt cx="2926080" cy="1921207"/>
          </a:xfrm>
        </p:grpSpPr>
        <p:cxnSp>
          <p:nvCxnSpPr>
            <p:cNvPr id="16" name="Straight Connector 15">
              <a:extLst>
                <a:ext uri="{FF2B5EF4-FFF2-40B4-BE49-F238E27FC236}">
                  <a16:creationId xmlns:a16="http://schemas.microsoft.com/office/drawing/2014/main" id="{AB4DF9F3-FFB7-458C-9C00-AED7AEA5AF47}"/>
                </a:ext>
              </a:extLst>
            </p:cNvPr>
            <p:cNvCxnSpPr/>
            <p:nvPr/>
          </p:nvCxnSpPr>
          <p:spPr>
            <a:xfrm>
              <a:off x="2743200" y="4229100"/>
              <a:ext cx="0" cy="191642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EC501F9-24A4-42FB-8006-0AB715EB4079}"/>
                </a:ext>
              </a:extLst>
            </p:cNvPr>
            <p:cNvCxnSpPr/>
            <p:nvPr/>
          </p:nvCxnSpPr>
          <p:spPr>
            <a:xfrm>
              <a:off x="4297680" y="4224313"/>
              <a:ext cx="0" cy="191642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BAAADBB-5973-44A2-8C2B-D1EE75240AE4}"/>
                </a:ext>
              </a:extLst>
            </p:cNvPr>
            <p:cNvCxnSpPr/>
            <p:nvPr/>
          </p:nvCxnSpPr>
          <p:spPr>
            <a:xfrm>
              <a:off x="5669280" y="4229100"/>
              <a:ext cx="0" cy="191642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49" name="Group 48">
            <a:extLst>
              <a:ext uri="{FF2B5EF4-FFF2-40B4-BE49-F238E27FC236}">
                <a16:creationId xmlns:a16="http://schemas.microsoft.com/office/drawing/2014/main" id="{D6FDE28E-9103-404E-B6FC-1EE7AB7705EA}"/>
              </a:ext>
            </a:extLst>
          </p:cNvPr>
          <p:cNvGrpSpPr/>
          <p:nvPr/>
        </p:nvGrpSpPr>
        <p:grpSpPr>
          <a:xfrm>
            <a:off x="1698150" y="4785360"/>
            <a:ext cx="5230329" cy="1144109"/>
            <a:chOff x="1698150" y="4785360"/>
            <a:chExt cx="5230329" cy="1144109"/>
          </a:xfrm>
        </p:grpSpPr>
        <p:sp>
          <p:nvSpPr>
            <p:cNvPr id="17" name="Rectangle 16">
              <a:extLst>
                <a:ext uri="{FF2B5EF4-FFF2-40B4-BE49-F238E27FC236}">
                  <a16:creationId xmlns:a16="http://schemas.microsoft.com/office/drawing/2014/main" id="{337FEA95-C2FD-4F61-AEDC-2FCA0524F09D}"/>
                </a:ext>
              </a:extLst>
            </p:cNvPr>
            <p:cNvSpPr/>
            <p:nvPr/>
          </p:nvSpPr>
          <p:spPr>
            <a:xfrm>
              <a:off x="1698150" y="4785360"/>
              <a:ext cx="847719" cy="3211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DE4858AF-A9D2-4C5F-B94F-393F8CF9354E}"/>
                </a:ext>
              </a:extLst>
            </p:cNvPr>
            <p:cNvSpPr/>
            <p:nvPr/>
          </p:nvSpPr>
          <p:spPr>
            <a:xfrm>
              <a:off x="3154680" y="4785360"/>
              <a:ext cx="847719" cy="321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9C8115B-7568-4651-9FC4-1FC3D13A3054}"/>
                </a:ext>
              </a:extLst>
            </p:cNvPr>
            <p:cNvSpPr/>
            <p:nvPr/>
          </p:nvSpPr>
          <p:spPr>
            <a:xfrm>
              <a:off x="4617720" y="4785360"/>
              <a:ext cx="847719" cy="3211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424C610-5D45-4624-AC6C-479E361A1B74}"/>
                </a:ext>
              </a:extLst>
            </p:cNvPr>
            <p:cNvSpPr/>
            <p:nvPr/>
          </p:nvSpPr>
          <p:spPr>
            <a:xfrm>
              <a:off x="6080760" y="4785360"/>
              <a:ext cx="847719" cy="3211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DED97B1-0CCF-49CE-8B86-DC792CEC0384}"/>
                </a:ext>
              </a:extLst>
            </p:cNvPr>
            <p:cNvSpPr/>
            <p:nvPr/>
          </p:nvSpPr>
          <p:spPr>
            <a:xfrm>
              <a:off x="1698150" y="5196840"/>
              <a:ext cx="847719" cy="3211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6F5797FD-89AB-4379-B3B6-7CDB62E61E3D}"/>
                </a:ext>
              </a:extLst>
            </p:cNvPr>
            <p:cNvSpPr/>
            <p:nvPr/>
          </p:nvSpPr>
          <p:spPr>
            <a:xfrm>
              <a:off x="3154680" y="5196840"/>
              <a:ext cx="847719" cy="321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A0A8A7AB-E600-4517-B533-EA5B22C928B3}"/>
                </a:ext>
              </a:extLst>
            </p:cNvPr>
            <p:cNvSpPr/>
            <p:nvPr/>
          </p:nvSpPr>
          <p:spPr>
            <a:xfrm>
              <a:off x="4617720" y="5196840"/>
              <a:ext cx="847719" cy="3211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4DDC2CB7-7050-4719-BE49-C435614E75F2}"/>
                </a:ext>
              </a:extLst>
            </p:cNvPr>
            <p:cNvSpPr/>
            <p:nvPr/>
          </p:nvSpPr>
          <p:spPr>
            <a:xfrm>
              <a:off x="6080760" y="5196840"/>
              <a:ext cx="847719" cy="3211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4D507F0D-7CFD-47A3-8D4E-D32D8E8BD008}"/>
                </a:ext>
              </a:extLst>
            </p:cNvPr>
            <p:cNvSpPr/>
            <p:nvPr/>
          </p:nvSpPr>
          <p:spPr>
            <a:xfrm>
              <a:off x="1698150" y="5608320"/>
              <a:ext cx="847719" cy="3211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FBECB784-2082-443B-9202-2CF6850EAC10}"/>
                </a:ext>
              </a:extLst>
            </p:cNvPr>
            <p:cNvSpPr/>
            <p:nvPr/>
          </p:nvSpPr>
          <p:spPr>
            <a:xfrm>
              <a:off x="3154680" y="5608320"/>
              <a:ext cx="847719" cy="321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CD0E023-7D90-4AD7-8B62-BC91FC2990D6}"/>
                </a:ext>
              </a:extLst>
            </p:cNvPr>
            <p:cNvSpPr/>
            <p:nvPr/>
          </p:nvSpPr>
          <p:spPr>
            <a:xfrm>
              <a:off x="4617720" y="5608320"/>
              <a:ext cx="847719" cy="3211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959178E-A048-4BA0-82D8-D978D1CCF3AE}"/>
                </a:ext>
              </a:extLst>
            </p:cNvPr>
            <p:cNvSpPr/>
            <p:nvPr/>
          </p:nvSpPr>
          <p:spPr>
            <a:xfrm>
              <a:off x="6080760" y="5608320"/>
              <a:ext cx="847719" cy="3211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grpSp>
        <p:nvGrpSpPr>
          <p:cNvPr id="21" name="Group 20">
            <a:extLst>
              <a:ext uri="{FF2B5EF4-FFF2-40B4-BE49-F238E27FC236}">
                <a16:creationId xmlns:a16="http://schemas.microsoft.com/office/drawing/2014/main" id="{841D7BEB-1091-4EC6-A6E5-71B2B07275D0}"/>
              </a:ext>
            </a:extLst>
          </p:cNvPr>
          <p:cNvGrpSpPr/>
          <p:nvPr/>
        </p:nvGrpSpPr>
        <p:grpSpPr>
          <a:xfrm>
            <a:off x="1697448" y="4782112"/>
            <a:ext cx="5230329" cy="321149"/>
            <a:chOff x="1555282" y="6305755"/>
            <a:chExt cx="5230329" cy="321149"/>
          </a:xfrm>
        </p:grpSpPr>
        <p:sp>
          <p:nvSpPr>
            <p:cNvPr id="40" name="Rectangle 39">
              <a:extLst>
                <a:ext uri="{FF2B5EF4-FFF2-40B4-BE49-F238E27FC236}">
                  <a16:creationId xmlns:a16="http://schemas.microsoft.com/office/drawing/2014/main" id="{A0C5BF91-784D-4E3F-ADBE-8F0D520C985C}"/>
                </a:ext>
              </a:extLst>
            </p:cNvPr>
            <p:cNvSpPr/>
            <p:nvPr/>
          </p:nvSpPr>
          <p:spPr>
            <a:xfrm>
              <a:off x="1555282" y="6305755"/>
              <a:ext cx="847719" cy="321149"/>
            </a:xfrm>
            <a:prstGeom prst="rect">
              <a:avLst/>
            </a:prstGeom>
            <a:pattFill prst="pct75">
              <a:fgClr>
                <a:srgbClr val="00B0F0"/>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2859E49-4522-465D-B953-96B2E1149257}"/>
                </a:ext>
              </a:extLst>
            </p:cNvPr>
            <p:cNvSpPr/>
            <p:nvPr/>
          </p:nvSpPr>
          <p:spPr>
            <a:xfrm>
              <a:off x="3011812" y="6305755"/>
              <a:ext cx="847719" cy="321149"/>
            </a:xfrm>
            <a:prstGeom prst="rect">
              <a:avLst/>
            </a:prstGeom>
            <a:pattFill prst="pct75">
              <a:fgClr>
                <a:schemeClr val="accent3"/>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Rectangle 41">
              <a:extLst>
                <a:ext uri="{FF2B5EF4-FFF2-40B4-BE49-F238E27FC236}">
                  <a16:creationId xmlns:a16="http://schemas.microsoft.com/office/drawing/2014/main" id="{39314789-53CE-43B6-BCE0-FD2F9BFF7CE8}"/>
                </a:ext>
              </a:extLst>
            </p:cNvPr>
            <p:cNvSpPr/>
            <p:nvPr/>
          </p:nvSpPr>
          <p:spPr>
            <a:xfrm>
              <a:off x="4474852" y="6305755"/>
              <a:ext cx="847719" cy="321149"/>
            </a:xfrm>
            <a:prstGeom prst="rect">
              <a:avLst/>
            </a:prstGeom>
            <a:pattFill prst="pct75">
              <a:fgClr>
                <a:schemeClr val="bg2">
                  <a:lumMod val="25000"/>
                </a:schemeClr>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Rectangle 42">
              <a:extLst>
                <a:ext uri="{FF2B5EF4-FFF2-40B4-BE49-F238E27FC236}">
                  <a16:creationId xmlns:a16="http://schemas.microsoft.com/office/drawing/2014/main" id="{BFDFF1FF-8057-47E6-B5CA-035E40D5D7CD}"/>
                </a:ext>
              </a:extLst>
            </p:cNvPr>
            <p:cNvSpPr/>
            <p:nvPr/>
          </p:nvSpPr>
          <p:spPr>
            <a:xfrm>
              <a:off x="5937892" y="6305755"/>
              <a:ext cx="847719" cy="321149"/>
            </a:xfrm>
            <a:prstGeom prst="rect">
              <a:avLst/>
            </a:prstGeom>
            <a:pattFill prst="pct75">
              <a:fgClr>
                <a:schemeClr val="accent4">
                  <a:lumMod val="75000"/>
                </a:schemeClr>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1" name="Group 60">
            <a:extLst>
              <a:ext uri="{FF2B5EF4-FFF2-40B4-BE49-F238E27FC236}">
                <a16:creationId xmlns:a16="http://schemas.microsoft.com/office/drawing/2014/main" id="{6F618504-BA21-46A1-A3AD-EB4D43470E9D}"/>
              </a:ext>
            </a:extLst>
          </p:cNvPr>
          <p:cNvGrpSpPr/>
          <p:nvPr/>
        </p:nvGrpSpPr>
        <p:grpSpPr>
          <a:xfrm>
            <a:off x="825695" y="4782312"/>
            <a:ext cx="494687" cy="1192292"/>
            <a:chOff x="825695" y="4782312"/>
            <a:chExt cx="494687" cy="1192292"/>
          </a:xfrm>
        </p:grpSpPr>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7C9006DC-3A0C-4E2D-8808-C56737F990D4}"/>
                    </a:ext>
                  </a:extLst>
                </p:cNvPr>
                <p:cNvSpPr/>
                <p:nvPr/>
              </p:nvSpPr>
              <p:spPr>
                <a:xfrm>
                  <a:off x="825695" y="5193792"/>
                  <a:ext cx="4946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2</m:t>
                            </m:r>
                          </m:sub>
                        </m:sSub>
                      </m:oMath>
                    </m:oMathPara>
                  </a14:m>
                  <a:endParaRPr lang="en-US" dirty="0"/>
                </a:p>
              </p:txBody>
            </p:sp>
          </mc:Choice>
          <mc:Fallback xmlns="">
            <p:sp>
              <p:nvSpPr>
                <p:cNvPr id="46" name="Rectangle 45">
                  <a:extLst>
                    <a:ext uri="{FF2B5EF4-FFF2-40B4-BE49-F238E27FC236}">
                      <a16:creationId xmlns:a16="http://schemas.microsoft.com/office/drawing/2014/main" id="{7C9006DC-3A0C-4E2D-8808-C56737F990D4}"/>
                    </a:ext>
                  </a:extLst>
                </p:cNvPr>
                <p:cNvSpPr>
                  <a:spLocks noRot="1" noChangeAspect="1" noMove="1" noResize="1" noEditPoints="1" noAdjustHandles="1" noChangeArrowheads="1" noChangeShapeType="1" noTextEdit="1"/>
                </p:cNvSpPr>
                <p:nvPr/>
              </p:nvSpPr>
              <p:spPr>
                <a:xfrm>
                  <a:off x="825695" y="5193792"/>
                  <a:ext cx="494687" cy="369332"/>
                </a:xfrm>
                <a:prstGeom prst="rect">
                  <a:avLst/>
                </a:prstGeom>
                <a:blipFill>
                  <a:blip r:embed="rId5"/>
                  <a:stretch>
                    <a:fillRect b="-81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71F56453-5DA3-4041-B6DA-0428E930D35E}"/>
                    </a:ext>
                  </a:extLst>
                </p:cNvPr>
                <p:cNvSpPr/>
                <p:nvPr/>
              </p:nvSpPr>
              <p:spPr>
                <a:xfrm>
                  <a:off x="825695" y="4782312"/>
                  <a:ext cx="4946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1</m:t>
                            </m:r>
                          </m:sub>
                        </m:sSub>
                      </m:oMath>
                    </m:oMathPara>
                  </a14:m>
                  <a:endParaRPr lang="en-US" dirty="0"/>
                </a:p>
              </p:txBody>
            </p:sp>
          </mc:Choice>
          <mc:Fallback xmlns="">
            <p:sp>
              <p:nvSpPr>
                <p:cNvPr id="47" name="Rectangle 46">
                  <a:extLst>
                    <a:ext uri="{FF2B5EF4-FFF2-40B4-BE49-F238E27FC236}">
                      <a16:creationId xmlns:a16="http://schemas.microsoft.com/office/drawing/2014/main" id="{71F56453-5DA3-4041-B6DA-0428E930D35E}"/>
                    </a:ext>
                  </a:extLst>
                </p:cNvPr>
                <p:cNvSpPr>
                  <a:spLocks noRot="1" noChangeAspect="1" noMove="1" noResize="1" noEditPoints="1" noAdjustHandles="1" noChangeArrowheads="1" noChangeShapeType="1" noTextEdit="1"/>
                </p:cNvSpPr>
                <p:nvPr/>
              </p:nvSpPr>
              <p:spPr>
                <a:xfrm>
                  <a:off x="825695" y="4782312"/>
                  <a:ext cx="494687" cy="369332"/>
                </a:xfrm>
                <a:prstGeom prst="rect">
                  <a:avLst/>
                </a:prstGeom>
                <a:blipFill>
                  <a:blip r:embed="rId6"/>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D8C0EE2F-3B27-45F7-A421-9226DD1B4603}"/>
                    </a:ext>
                  </a:extLst>
                </p:cNvPr>
                <p:cNvSpPr/>
                <p:nvPr/>
              </p:nvSpPr>
              <p:spPr>
                <a:xfrm>
                  <a:off x="825695" y="5605272"/>
                  <a:ext cx="43954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oMath>
                    </m:oMathPara>
                  </a14:m>
                  <a:endParaRPr lang="en-US" dirty="0"/>
                </a:p>
              </p:txBody>
            </p:sp>
          </mc:Choice>
          <mc:Fallback xmlns="">
            <p:sp>
              <p:nvSpPr>
                <p:cNvPr id="48" name="Rectangle 47">
                  <a:extLst>
                    <a:ext uri="{FF2B5EF4-FFF2-40B4-BE49-F238E27FC236}">
                      <a16:creationId xmlns:a16="http://schemas.microsoft.com/office/drawing/2014/main" id="{D8C0EE2F-3B27-45F7-A421-9226DD1B4603}"/>
                    </a:ext>
                  </a:extLst>
                </p:cNvPr>
                <p:cNvSpPr>
                  <a:spLocks noRot="1" noChangeAspect="1" noMove="1" noResize="1" noEditPoints="1" noAdjustHandles="1" noChangeArrowheads="1" noChangeShapeType="1" noTextEdit="1"/>
                </p:cNvSpPr>
                <p:nvPr/>
              </p:nvSpPr>
              <p:spPr>
                <a:xfrm>
                  <a:off x="825695" y="5605272"/>
                  <a:ext cx="439544" cy="369332"/>
                </a:xfrm>
                <a:prstGeom prst="rect">
                  <a:avLst/>
                </a:prstGeom>
                <a:blipFill>
                  <a:blip r:embed="rId7"/>
                  <a:stretch>
                    <a:fillRect/>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58D13DA9-B78C-47BC-990A-C0BE0C2A09C8}"/>
              </a:ext>
            </a:extLst>
          </p:cNvPr>
          <p:cNvGrpSpPr/>
          <p:nvPr/>
        </p:nvGrpSpPr>
        <p:grpSpPr>
          <a:xfrm>
            <a:off x="7137890" y="4366738"/>
            <a:ext cx="1830087" cy="739771"/>
            <a:chOff x="7223760" y="4366738"/>
            <a:chExt cx="1830087" cy="739771"/>
          </a:xfrm>
        </p:grpSpPr>
        <p:grpSp>
          <p:nvGrpSpPr>
            <p:cNvPr id="33" name="Group 32">
              <a:extLst>
                <a:ext uri="{FF2B5EF4-FFF2-40B4-BE49-F238E27FC236}">
                  <a16:creationId xmlns:a16="http://schemas.microsoft.com/office/drawing/2014/main" id="{9F921E6B-8495-4CC6-842F-D99B40445AF5}"/>
                </a:ext>
              </a:extLst>
            </p:cNvPr>
            <p:cNvGrpSpPr/>
            <p:nvPr/>
          </p:nvGrpSpPr>
          <p:grpSpPr>
            <a:xfrm>
              <a:off x="7223760" y="4736070"/>
              <a:ext cx="1830087" cy="370439"/>
              <a:chOff x="7223760" y="4736070"/>
              <a:chExt cx="1830087" cy="370439"/>
            </a:xfrm>
          </p:grpSpPr>
          <mc:AlternateContent xmlns:mc="http://schemas.openxmlformats.org/markup-compatibility/2006" xmlns:a14="http://schemas.microsoft.com/office/drawing/2010/main">
            <mc:Choice Requires="a14">
              <p:sp>
                <p:nvSpPr>
                  <p:cNvPr id="18" name="Rectangle: Rounded Corners 17">
                    <a:extLst>
                      <a:ext uri="{FF2B5EF4-FFF2-40B4-BE49-F238E27FC236}">
                        <a16:creationId xmlns:a16="http://schemas.microsoft.com/office/drawing/2014/main" id="{E5F8C475-7A04-4435-8FE9-2422A5D3B685}"/>
                      </a:ext>
                    </a:extLst>
                  </p:cNvPr>
                  <p:cNvSpPr/>
                  <p:nvPr/>
                </p:nvSpPr>
                <p:spPr>
                  <a:xfrm>
                    <a:off x="7223760" y="4736070"/>
                    <a:ext cx="1830087" cy="370439"/>
                  </a:xfrm>
                  <a:prstGeom prst="roundRect">
                    <a:avLst/>
                  </a:prstGeom>
                  <a:gradFill>
                    <a:gsLst>
                      <a:gs pos="0">
                        <a:schemeClr val="bg1">
                          <a:lumMod val="85000"/>
                        </a:schemeClr>
                      </a:gs>
                      <a:gs pos="100000">
                        <a:schemeClr val="bg1">
                          <a:lumMod val="85000"/>
                        </a:schemeClr>
                      </a:gs>
                    </a:gsLst>
                  </a:gra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600" dirty="0">
                        <a:solidFill>
                          <a:schemeClr val="tx1"/>
                        </a:solidFill>
                      </a:rPr>
                      <a:t>Output </a:t>
                    </a:r>
                    <a14:m>
                      <m:oMath xmlns:m="http://schemas.openxmlformats.org/officeDocument/2006/math">
                        <m:r>
                          <a:rPr lang="en-US" sz="1600" b="0" i="1" smtClean="0">
                            <a:solidFill>
                              <a:schemeClr val="tx1"/>
                            </a:solidFill>
                            <a:latin typeface="Cambria Math" panose="02040503050406030204" pitchFamily="18" charset="0"/>
                          </a:rPr>
                          <m:t>𝑓</m:t>
                        </m:r>
                        <m:r>
                          <a:rPr lang="en-US" sz="1600" b="0" i="1" smtClean="0">
                            <a:solidFill>
                              <a:schemeClr val="tx1"/>
                            </a:solidFill>
                            <a:latin typeface="Cambria Math" panose="02040503050406030204" pitchFamily="18" charset="0"/>
                          </a:rPr>
                          <m:t>(                )</m:t>
                        </m:r>
                      </m:oMath>
                    </a14:m>
                    <a:endParaRPr lang="en-US" sz="1600" dirty="0">
                      <a:solidFill>
                        <a:schemeClr val="tx1"/>
                      </a:solidFill>
                    </a:endParaRPr>
                  </a:p>
                </p:txBody>
              </p:sp>
            </mc:Choice>
            <mc:Fallback xmlns="">
              <p:sp>
                <p:nvSpPr>
                  <p:cNvPr id="18" name="Rectangle: Rounded Corners 17">
                    <a:extLst>
                      <a:ext uri="{FF2B5EF4-FFF2-40B4-BE49-F238E27FC236}">
                        <a16:creationId xmlns:a16="http://schemas.microsoft.com/office/drawing/2014/main" id="{E5F8C475-7A04-4435-8FE9-2422A5D3B685}"/>
                      </a:ext>
                    </a:extLst>
                  </p:cNvPr>
                  <p:cNvSpPr>
                    <a:spLocks noRot="1" noChangeAspect="1" noMove="1" noResize="1" noEditPoints="1" noAdjustHandles="1" noChangeArrowheads="1" noChangeShapeType="1" noTextEdit="1"/>
                  </p:cNvSpPr>
                  <p:nvPr/>
                </p:nvSpPr>
                <p:spPr>
                  <a:xfrm>
                    <a:off x="7223760" y="4736070"/>
                    <a:ext cx="1830087" cy="370439"/>
                  </a:xfrm>
                  <a:prstGeom prst="roundRect">
                    <a:avLst/>
                  </a:prstGeom>
                  <a:blipFill>
                    <a:blip r:embed="rId8"/>
                    <a:stretch>
                      <a:fillRect/>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3B7632D0-5928-4F66-8452-7FD599357AFA}"/>
                  </a:ext>
                </a:extLst>
              </p:cNvPr>
              <p:cNvSpPr/>
              <p:nvPr/>
            </p:nvSpPr>
            <p:spPr>
              <a:xfrm>
                <a:off x="8224673" y="4854494"/>
                <a:ext cx="137160" cy="182880"/>
              </a:xfrm>
              <a:prstGeom prst="rect">
                <a:avLst/>
              </a:prstGeom>
              <a:pattFill prst="pct75">
                <a:fgClr>
                  <a:srgbClr val="00B0F0"/>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ectangle 36">
                <a:extLst>
                  <a:ext uri="{FF2B5EF4-FFF2-40B4-BE49-F238E27FC236}">
                    <a16:creationId xmlns:a16="http://schemas.microsoft.com/office/drawing/2014/main" id="{1DF71C89-7C91-458E-9642-D08EC6788D1C}"/>
                  </a:ext>
                </a:extLst>
              </p:cNvPr>
              <p:cNvSpPr/>
              <p:nvPr/>
            </p:nvSpPr>
            <p:spPr>
              <a:xfrm>
                <a:off x="8416283" y="4854494"/>
                <a:ext cx="137160" cy="182880"/>
              </a:xfrm>
              <a:prstGeom prst="rect">
                <a:avLst/>
              </a:prstGeom>
              <a:pattFill prst="pct75">
                <a:fgClr>
                  <a:schemeClr val="accent3"/>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ectangle 37">
                <a:extLst>
                  <a:ext uri="{FF2B5EF4-FFF2-40B4-BE49-F238E27FC236}">
                    <a16:creationId xmlns:a16="http://schemas.microsoft.com/office/drawing/2014/main" id="{BDA2BA61-DE38-4F8B-98AD-E6B214B3F1EC}"/>
                  </a:ext>
                </a:extLst>
              </p:cNvPr>
              <p:cNvSpPr/>
              <p:nvPr/>
            </p:nvSpPr>
            <p:spPr>
              <a:xfrm>
                <a:off x="8607893" y="4854494"/>
                <a:ext cx="137160" cy="182880"/>
              </a:xfrm>
              <a:prstGeom prst="rect">
                <a:avLst/>
              </a:prstGeom>
              <a:pattFill prst="pct75">
                <a:fgClr>
                  <a:schemeClr val="bg2">
                    <a:lumMod val="25000"/>
                  </a:schemeClr>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Rectangle 38">
                <a:extLst>
                  <a:ext uri="{FF2B5EF4-FFF2-40B4-BE49-F238E27FC236}">
                    <a16:creationId xmlns:a16="http://schemas.microsoft.com/office/drawing/2014/main" id="{A4D7284A-B7C3-4C45-86B4-471568A7E610}"/>
                  </a:ext>
                </a:extLst>
              </p:cNvPr>
              <p:cNvSpPr/>
              <p:nvPr/>
            </p:nvSpPr>
            <p:spPr>
              <a:xfrm>
                <a:off x="8796173" y="4854494"/>
                <a:ext cx="137160" cy="182880"/>
              </a:xfrm>
              <a:prstGeom prst="rect">
                <a:avLst/>
              </a:prstGeom>
              <a:pattFill prst="pct75">
                <a:fgClr>
                  <a:schemeClr val="accent4">
                    <a:lumMod val="75000"/>
                  </a:schemeClr>
                </a:fgClr>
                <a:bgClr>
                  <a:schemeClr val="bg1"/>
                </a:bgClr>
              </a:patt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0" name="Rectangle 49">
              <a:extLst>
                <a:ext uri="{FF2B5EF4-FFF2-40B4-BE49-F238E27FC236}">
                  <a16:creationId xmlns:a16="http://schemas.microsoft.com/office/drawing/2014/main" id="{7CA3B604-9FC2-4F24-8E1F-B1FBE2310C99}"/>
                </a:ext>
              </a:extLst>
            </p:cNvPr>
            <p:cNvSpPr/>
            <p:nvPr/>
          </p:nvSpPr>
          <p:spPr>
            <a:xfrm>
              <a:off x="7306021" y="4366738"/>
              <a:ext cx="1601721" cy="369332"/>
            </a:xfrm>
            <a:prstGeom prst="rect">
              <a:avLst/>
            </a:prstGeom>
          </p:spPr>
          <p:txBody>
            <a:bodyPr wrap="none">
              <a:spAutoFit/>
            </a:bodyPr>
            <a:lstStyle/>
            <a:p>
              <a:r>
                <a:rPr lang="en-US" b="1" dirty="0"/>
                <a:t>Per-packet</a:t>
              </a:r>
              <a:endParaRPr lang="en-US" dirty="0"/>
            </a:p>
          </p:txBody>
        </p:sp>
      </p:grpSp>
      <p:grpSp>
        <p:nvGrpSpPr>
          <p:cNvPr id="53" name="Group 52">
            <a:extLst>
              <a:ext uri="{FF2B5EF4-FFF2-40B4-BE49-F238E27FC236}">
                <a16:creationId xmlns:a16="http://schemas.microsoft.com/office/drawing/2014/main" id="{E51641FE-5103-4AE7-8E7B-AE05000F4FCF}"/>
              </a:ext>
            </a:extLst>
          </p:cNvPr>
          <p:cNvGrpSpPr/>
          <p:nvPr/>
        </p:nvGrpSpPr>
        <p:grpSpPr>
          <a:xfrm>
            <a:off x="7079859" y="4810930"/>
            <a:ext cx="2117887" cy="739771"/>
            <a:chOff x="7165729" y="4366738"/>
            <a:chExt cx="2117887" cy="739771"/>
          </a:xfrm>
        </p:grpSpPr>
        <p:grpSp>
          <p:nvGrpSpPr>
            <p:cNvPr id="54" name="Group 53">
              <a:extLst>
                <a:ext uri="{FF2B5EF4-FFF2-40B4-BE49-F238E27FC236}">
                  <a16:creationId xmlns:a16="http://schemas.microsoft.com/office/drawing/2014/main" id="{5AA9EB54-0586-43B6-85BE-9661B53FC5CA}"/>
                </a:ext>
              </a:extLst>
            </p:cNvPr>
            <p:cNvGrpSpPr/>
            <p:nvPr/>
          </p:nvGrpSpPr>
          <p:grpSpPr>
            <a:xfrm>
              <a:off x="7223760" y="4736070"/>
              <a:ext cx="1830087" cy="370439"/>
              <a:chOff x="7223760" y="4736070"/>
              <a:chExt cx="1830087" cy="370439"/>
            </a:xfrm>
          </p:grpSpPr>
          <p:sp>
            <p:nvSpPr>
              <p:cNvPr id="56" name="Rectangle: Rounded Corners 55">
                <a:extLst>
                  <a:ext uri="{FF2B5EF4-FFF2-40B4-BE49-F238E27FC236}">
                    <a16:creationId xmlns:a16="http://schemas.microsoft.com/office/drawing/2014/main" id="{3406FCC0-A8C8-41AF-9799-1A57293C9222}"/>
                  </a:ext>
                </a:extLst>
              </p:cNvPr>
              <p:cNvSpPr/>
              <p:nvPr/>
            </p:nvSpPr>
            <p:spPr>
              <a:xfrm>
                <a:off x="7223760" y="4736070"/>
                <a:ext cx="1830087" cy="370439"/>
              </a:xfrm>
              <a:prstGeom prst="roundRect">
                <a:avLst/>
              </a:prstGeom>
              <a:gradFill>
                <a:gsLst>
                  <a:gs pos="0">
                    <a:schemeClr val="bg1">
                      <a:lumMod val="85000"/>
                    </a:schemeClr>
                  </a:gs>
                  <a:gs pos="100000">
                    <a:schemeClr val="bg1">
                      <a:lumMod val="85000"/>
                    </a:schemeClr>
                  </a:gs>
                </a:gsLst>
              </a:gradFill>
            </p:spPr>
            <p:style>
              <a:lnRef idx="1">
                <a:schemeClr val="accent1"/>
              </a:lnRef>
              <a:fillRef idx="3">
                <a:schemeClr val="accent1"/>
              </a:fillRef>
              <a:effectRef idx="2">
                <a:schemeClr val="accent1"/>
              </a:effectRef>
              <a:fontRef idx="minor">
                <a:schemeClr val="lt1"/>
              </a:fontRef>
            </p:style>
            <p:txBody>
              <a:bodyPr lIns="0" rIns="0" rtlCol="0" anchor="ctr"/>
              <a:lstStyle/>
              <a:p>
                <a:r>
                  <a:rPr lang="en-US" sz="1600" dirty="0">
                    <a:solidFill>
                      <a:schemeClr val="tx1"/>
                    </a:solidFill>
                  </a:rPr>
                  <a:t>Output</a:t>
                </a:r>
              </a:p>
            </p:txBody>
          </p:sp>
          <p:sp>
            <p:nvSpPr>
              <p:cNvPr id="57" name="Rectangle 56">
                <a:extLst>
                  <a:ext uri="{FF2B5EF4-FFF2-40B4-BE49-F238E27FC236}">
                    <a16:creationId xmlns:a16="http://schemas.microsoft.com/office/drawing/2014/main" id="{BB1DECB2-1867-4D79-9E9F-C77D9B36F6E1}"/>
                  </a:ext>
                </a:extLst>
              </p:cNvPr>
              <p:cNvSpPr/>
              <p:nvPr/>
            </p:nvSpPr>
            <p:spPr>
              <a:xfrm>
                <a:off x="8224673" y="4854494"/>
                <a:ext cx="137160" cy="18288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8" name="Rectangle 57">
                <a:extLst>
                  <a:ext uri="{FF2B5EF4-FFF2-40B4-BE49-F238E27FC236}">
                    <a16:creationId xmlns:a16="http://schemas.microsoft.com/office/drawing/2014/main" id="{D3AAF04A-6B4E-4C8B-9EA5-DCB156A8CE1E}"/>
                  </a:ext>
                </a:extLst>
              </p:cNvPr>
              <p:cNvSpPr/>
              <p:nvPr/>
            </p:nvSpPr>
            <p:spPr>
              <a:xfrm>
                <a:off x="8416283" y="4854494"/>
                <a:ext cx="137160"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88FF095A-8C37-451E-8895-035AFDB35E13}"/>
                  </a:ext>
                </a:extLst>
              </p:cNvPr>
              <p:cNvSpPr/>
              <p:nvPr/>
            </p:nvSpPr>
            <p:spPr>
              <a:xfrm>
                <a:off x="8607893" y="4854494"/>
                <a:ext cx="137160" cy="18288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0" name="Rectangle 59">
                <a:extLst>
                  <a:ext uri="{FF2B5EF4-FFF2-40B4-BE49-F238E27FC236}">
                    <a16:creationId xmlns:a16="http://schemas.microsoft.com/office/drawing/2014/main" id="{C1C8C01B-8D4D-4A16-8163-A9E4426FFDF0}"/>
                  </a:ext>
                </a:extLst>
              </p:cNvPr>
              <p:cNvSpPr/>
              <p:nvPr/>
            </p:nvSpPr>
            <p:spPr>
              <a:xfrm>
                <a:off x="8796173" y="4854494"/>
                <a:ext cx="137160" cy="18288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55" name="Rectangle 54">
              <a:extLst>
                <a:ext uri="{FF2B5EF4-FFF2-40B4-BE49-F238E27FC236}">
                  <a16:creationId xmlns:a16="http://schemas.microsoft.com/office/drawing/2014/main" id="{ED9D1E89-02D5-4DF0-B835-6DF7D006ED1C}"/>
                </a:ext>
              </a:extLst>
            </p:cNvPr>
            <p:cNvSpPr/>
            <p:nvPr/>
          </p:nvSpPr>
          <p:spPr>
            <a:xfrm>
              <a:off x="7165729" y="4366738"/>
              <a:ext cx="2117887" cy="369332"/>
            </a:xfrm>
            <a:prstGeom prst="rect">
              <a:avLst/>
            </a:prstGeom>
          </p:spPr>
          <p:txBody>
            <a:bodyPr wrap="none">
              <a:spAutoFit/>
            </a:bodyPr>
            <a:lstStyle/>
            <a:p>
              <a:r>
                <a:rPr lang="en-US" b="1" dirty="0"/>
                <a:t>Static Per-flow</a:t>
              </a:r>
              <a:endParaRPr lang="en-US" dirty="0"/>
            </a:p>
          </p:txBody>
        </p:sp>
      </p:grpSp>
      <p:grpSp>
        <p:nvGrpSpPr>
          <p:cNvPr id="62" name="Group 61">
            <a:extLst>
              <a:ext uri="{FF2B5EF4-FFF2-40B4-BE49-F238E27FC236}">
                <a16:creationId xmlns:a16="http://schemas.microsoft.com/office/drawing/2014/main" id="{1375D281-D296-452A-B94A-9D419A11ED8A}"/>
              </a:ext>
            </a:extLst>
          </p:cNvPr>
          <p:cNvGrpSpPr/>
          <p:nvPr/>
        </p:nvGrpSpPr>
        <p:grpSpPr>
          <a:xfrm>
            <a:off x="1701826" y="4787945"/>
            <a:ext cx="5230329" cy="1144109"/>
            <a:chOff x="1698150" y="4785360"/>
            <a:chExt cx="5230329" cy="1144109"/>
          </a:xfrm>
        </p:grpSpPr>
        <p:sp>
          <p:nvSpPr>
            <p:cNvPr id="63" name="Rectangle 62">
              <a:extLst>
                <a:ext uri="{FF2B5EF4-FFF2-40B4-BE49-F238E27FC236}">
                  <a16:creationId xmlns:a16="http://schemas.microsoft.com/office/drawing/2014/main" id="{296FB4E1-ECC7-466C-9FD5-547A16B18219}"/>
                </a:ext>
              </a:extLst>
            </p:cNvPr>
            <p:cNvSpPr/>
            <p:nvPr/>
          </p:nvSpPr>
          <p:spPr>
            <a:xfrm>
              <a:off x="1698150" y="4785360"/>
              <a:ext cx="847719" cy="321149"/>
            </a:xfrm>
            <a:prstGeom prst="rect">
              <a:avLst/>
            </a:prstGeom>
            <a:solidFill>
              <a:srgbClr val="3366FF"/>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57D5006D-4F02-4EBC-951D-397339F9BD5D}"/>
                </a:ext>
              </a:extLst>
            </p:cNvPr>
            <p:cNvSpPr/>
            <p:nvPr/>
          </p:nvSpPr>
          <p:spPr>
            <a:xfrm>
              <a:off x="3154680" y="4785360"/>
              <a:ext cx="847719" cy="321149"/>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BF1DFF1-53C2-404E-A8F6-BD65251C636A}"/>
                </a:ext>
              </a:extLst>
            </p:cNvPr>
            <p:cNvSpPr/>
            <p:nvPr/>
          </p:nvSpPr>
          <p:spPr>
            <a:xfrm>
              <a:off x="4617720" y="4785360"/>
              <a:ext cx="847719" cy="321149"/>
            </a:xfrm>
            <a:prstGeom prst="rect">
              <a:avLst/>
            </a:prstGeom>
            <a:solidFill>
              <a:srgbClr val="66006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F0951F97-7D99-4EDB-B7B4-C2519DF7C695}"/>
                </a:ext>
              </a:extLst>
            </p:cNvPr>
            <p:cNvSpPr/>
            <p:nvPr/>
          </p:nvSpPr>
          <p:spPr>
            <a:xfrm>
              <a:off x="6080760" y="4785360"/>
              <a:ext cx="847719" cy="321149"/>
            </a:xfrm>
            <a:prstGeom prst="rect">
              <a:avLst/>
            </a:prstGeom>
            <a:solidFill>
              <a:srgbClr val="3399F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9856EF16-E2F5-439B-94D6-B74A0ACC72FB}"/>
                </a:ext>
              </a:extLst>
            </p:cNvPr>
            <p:cNvSpPr/>
            <p:nvPr/>
          </p:nvSpPr>
          <p:spPr>
            <a:xfrm>
              <a:off x="1698150" y="5196840"/>
              <a:ext cx="847719" cy="321149"/>
            </a:xfrm>
            <a:prstGeom prst="rect">
              <a:avLst/>
            </a:prstGeom>
            <a:solidFill>
              <a:srgbClr val="FF5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0B93147D-94B2-4C7D-A2C6-7861D31C6349}"/>
                </a:ext>
              </a:extLst>
            </p:cNvPr>
            <p:cNvSpPr/>
            <p:nvPr/>
          </p:nvSpPr>
          <p:spPr>
            <a:xfrm>
              <a:off x="3154680" y="5196840"/>
              <a:ext cx="847719" cy="321149"/>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347FD50D-10CD-4F3B-873B-D94C0F73EDF8}"/>
                </a:ext>
              </a:extLst>
            </p:cNvPr>
            <p:cNvSpPr/>
            <p:nvPr/>
          </p:nvSpPr>
          <p:spPr>
            <a:xfrm>
              <a:off x="4617720" y="5196840"/>
              <a:ext cx="847719" cy="321149"/>
            </a:xfrm>
            <a:prstGeom prst="rect">
              <a:avLst/>
            </a:prstGeom>
            <a:solidFill>
              <a:srgbClr val="66669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5F7384CA-F16C-44F6-B62A-BA82E80E4B45}"/>
                </a:ext>
              </a:extLst>
            </p:cNvPr>
            <p:cNvSpPr/>
            <p:nvPr/>
          </p:nvSpPr>
          <p:spPr>
            <a:xfrm>
              <a:off x="6080760" y="5196840"/>
              <a:ext cx="847719" cy="321149"/>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DF379CB1-0B66-4713-BE71-9CF31A20C2C7}"/>
                </a:ext>
              </a:extLst>
            </p:cNvPr>
            <p:cNvSpPr/>
            <p:nvPr/>
          </p:nvSpPr>
          <p:spPr>
            <a:xfrm>
              <a:off x="1698150" y="5608320"/>
              <a:ext cx="847719" cy="321149"/>
            </a:xfrm>
            <a:prstGeom prst="rect">
              <a:avLst/>
            </a:prstGeom>
            <a:solidFill>
              <a:srgbClr val="A5002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E0074361-4E59-4F0D-8628-D22377043D5F}"/>
                </a:ext>
              </a:extLst>
            </p:cNvPr>
            <p:cNvSpPr/>
            <p:nvPr/>
          </p:nvSpPr>
          <p:spPr>
            <a:xfrm>
              <a:off x="3154680" y="5608320"/>
              <a:ext cx="847719" cy="321149"/>
            </a:xfrm>
            <a:prstGeom prst="rect">
              <a:avLst/>
            </a:prstGeom>
            <a:solidFill>
              <a:srgbClr val="0066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DAF7933C-90EF-43BA-AEEB-27C4FDBE4201}"/>
                </a:ext>
              </a:extLst>
            </p:cNvPr>
            <p:cNvSpPr/>
            <p:nvPr/>
          </p:nvSpPr>
          <p:spPr>
            <a:xfrm>
              <a:off x="4617720" y="5608320"/>
              <a:ext cx="847719" cy="321149"/>
            </a:xfrm>
            <a:prstGeom prst="rect">
              <a:avLst/>
            </a:prstGeom>
            <a:solidFill>
              <a:srgbClr val="00336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96CD85CF-E147-4656-929C-923BC537121B}"/>
                </a:ext>
              </a:extLst>
            </p:cNvPr>
            <p:cNvSpPr/>
            <p:nvPr/>
          </p:nvSpPr>
          <p:spPr>
            <a:xfrm>
              <a:off x="6080760" y="5608320"/>
              <a:ext cx="847719" cy="321149"/>
            </a:xfrm>
            <a:prstGeom prst="rect">
              <a:avLst/>
            </a:prstGeom>
            <a:solidFill>
              <a:srgbClr val="66003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grpSp>
        <p:nvGrpSpPr>
          <p:cNvPr id="113" name="Group 112">
            <a:extLst>
              <a:ext uri="{FF2B5EF4-FFF2-40B4-BE49-F238E27FC236}">
                <a16:creationId xmlns:a16="http://schemas.microsoft.com/office/drawing/2014/main" id="{952F3FE6-E16D-4488-9DF4-1B7E85DE1DC2}"/>
              </a:ext>
            </a:extLst>
          </p:cNvPr>
          <p:cNvGrpSpPr/>
          <p:nvPr/>
        </p:nvGrpSpPr>
        <p:grpSpPr>
          <a:xfrm>
            <a:off x="49070" y="5905862"/>
            <a:ext cx="6960152" cy="646331"/>
            <a:chOff x="49070" y="5905862"/>
            <a:chExt cx="6960152" cy="646331"/>
          </a:xfrm>
        </p:grpSpPr>
        <p:sp>
          <p:nvSpPr>
            <p:cNvPr id="77" name="Rectangle 76">
              <a:extLst>
                <a:ext uri="{FF2B5EF4-FFF2-40B4-BE49-F238E27FC236}">
                  <a16:creationId xmlns:a16="http://schemas.microsoft.com/office/drawing/2014/main" id="{FF168E7C-4B8E-41E7-8136-BB57A76669E1}"/>
                </a:ext>
              </a:extLst>
            </p:cNvPr>
            <p:cNvSpPr/>
            <p:nvPr/>
          </p:nvSpPr>
          <p:spPr>
            <a:xfrm>
              <a:off x="49070" y="5905862"/>
              <a:ext cx="1338887" cy="646331"/>
            </a:xfrm>
            <a:prstGeom prst="rect">
              <a:avLst/>
            </a:prstGeom>
          </p:spPr>
          <p:txBody>
            <a:bodyPr wrap="square">
              <a:spAutoFit/>
            </a:bodyPr>
            <a:lstStyle/>
            <a:p>
              <a:r>
                <a:rPr lang="en-US" b="1" dirty="0"/>
                <a:t>Dynamic Per-flow</a:t>
              </a:r>
              <a:endParaRPr lang="en-US" dirty="0"/>
            </a:p>
          </p:txBody>
        </p:sp>
        <mc:AlternateContent xmlns:mc="http://schemas.openxmlformats.org/markup-compatibility/2006" xmlns:a14="http://schemas.microsoft.com/office/drawing/2010/main">
          <mc:Choice Requires="a14">
            <p:sp>
              <p:nvSpPr>
                <p:cNvPr id="83" name="Rectangle: Rounded Corners 82">
                  <a:extLst>
                    <a:ext uri="{FF2B5EF4-FFF2-40B4-BE49-F238E27FC236}">
                      <a16:creationId xmlns:a16="http://schemas.microsoft.com/office/drawing/2014/main" id="{35D5095E-FE47-4FC2-BD6F-1FD1E16F2A51}"/>
                    </a:ext>
                  </a:extLst>
                </p:cNvPr>
                <p:cNvSpPr/>
                <p:nvPr/>
              </p:nvSpPr>
              <p:spPr>
                <a:xfrm>
                  <a:off x="1591709" y="6090668"/>
                  <a:ext cx="1053282" cy="370439"/>
                </a:xfrm>
                <a:prstGeom prst="roundRect">
                  <a:avLst/>
                </a:prstGeom>
                <a:gradFill>
                  <a:gsLst>
                    <a:gs pos="0">
                      <a:schemeClr val="bg1">
                        <a:lumMod val="85000"/>
                      </a:schemeClr>
                    </a:gs>
                    <a:gs pos="100000">
                      <a:schemeClr val="bg1">
                        <a:lumMod val="85000"/>
                      </a:schemeClr>
                    </a:gs>
                  </a:gsLst>
                </a:gradFill>
              </p:spPr>
              <p:style>
                <a:lnRef idx="1">
                  <a:schemeClr val="accent1"/>
                </a:lnRef>
                <a:fillRef idx="3">
                  <a:schemeClr val="accent1"/>
                </a:fillRef>
                <a:effectRef idx="2">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𝑔</m:t>
                        </m:r>
                        <m:r>
                          <a:rPr lang="en-US" sz="1600" b="0" i="1" smtClean="0">
                            <a:solidFill>
                              <a:schemeClr val="tx1"/>
                            </a:solidFill>
                            <a:latin typeface="Cambria Math" panose="02040503050406030204" pitchFamily="18" charset="0"/>
                          </a:rPr>
                          <m:t>(                )</m:t>
                        </m:r>
                      </m:oMath>
                    </m:oMathPara>
                  </a14:m>
                  <a:endParaRPr lang="en-US" sz="1600" dirty="0">
                    <a:solidFill>
                      <a:schemeClr val="tx1"/>
                    </a:solidFill>
                  </a:endParaRPr>
                </a:p>
              </p:txBody>
            </p:sp>
          </mc:Choice>
          <mc:Fallback xmlns="">
            <p:sp>
              <p:nvSpPr>
                <p:cNvPr id="83" name="Rectangle: Rounded Corners 82">
                  <a:extLst>
                    <a:ext uri="{FF2B5EF4-FFF2-40B4-BE49-F238E27FC236}">
                      <a16:creationId xmlns:a16="http://schemas.microsoft.com/office/drawing/2014/main" id="{35D5095E-FE47-4FC2-BD6F-1FD1E16F2A51}"/>
                    </a:ext>
                  </a:extLst>
                </p:cNvPr>
                <p:cNvSpPr>
                  <a:spLocks noRot="1" noChangeAspect="1" noMove="1" noResize="1" noEditPoints="1" noAdjustHandles="1" noChangeArrowheads="1" noChangeShapeType="1" noTextEdit="1"/>
                </p:cNvSpPr>
                <p:nvPr/>
              </p:nvSpPr>
              <p:spPr>
                <a:xfrm>
                  <a:off x="1591709" y="6090668"/>
                  <a:ext cx="1053282" cy="370439"/>
                </a:xfrm>
                <a:prstGeom prst="roundRect">
                  <a:avLst/>
                </a:prstGeom>
                <a:blipFill>
                  <a:blip r:embed="rId9"/>
                  <a:stretch>
                    <a:fillRect/>
                  </a:stretch>
                </a:blipFill>
              </p:spPr>
              <p:txBody>
                <a:bodyPr/>
                <a:lstStyle/>
                <a:p>
                  <a:r>
                    <a:rPr lang="en-US">
                      <a:noFill/>
                    </a:rPr>
                    <a:t> </a:t>
                  </a:r>
                </a:p>
              </p:txBody>
            </p:sp>
          </mc:Fallback>
        </mc:AlternateContent>
        <p:sp>
          <p:nvSpPr>
            <p:cNvPr id="84" name="Rectangle 83">
              <a:extLst>
                <a:ext uri="{FF2B5EF4-FFF2-40B4-BE49-F238E27FC236}">
                  <a16:creationId xmlns:a16="http://schemas.microsoft.com/office/drawing/2014/main" id="{A5003DBC-872E-45F3-90BA-7A7BAFEFEE21}"/>
                </a:ext>
              </a:extLst>
            </p:cNvPr>
            <p:cNvSpPr/>
            <p:nvPr/>
          </p:nvSpPr>
          <p:spPr>
            <a:xfrm>
              <a:off x="1853186" y="6224340"/>
              <a:ext cx="137160" cy="182880"/>
            </a:xfrm>
            <a:prstGeom prst="rect">
              <a:avLst/>
            </a:prstGeom>
            <a:solidFill>
              <a:srgbClr val="3366FF"/>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5" name="Rectangle 84">
              <a:extLst>
                <a:ext uri="{FF2B5EF4-FFF2-40B4-BE49-F238E27FC236}">
                  <a16:creationId xmlns:a16="http://schemas.microsoft.com/office/drawing/2014/main" id="{9CFC4F43-E395-4F9F-AB21-AA26428160DA}"/>
                </a:ext>
              </a:extLst>
            </p:cNvPr>
            <p:cNvSpPr/>
            <p:nvPr/>
          </p:nvSpPr>
          <p:spPr>
            <a:xfrm>
              <a:off x="2044796" y="6224340"/>
              <a:ext cx="137160" cy="182880"/>
            </a:xfrm>
            <a:prstGeom prst="rect">
              <a:avLst/>
            </a:prstGeom>
            <a:solidFill>
              <a:srgbClr val="FF5050"/>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Rectangle 85">
              <a:extLst>
                <a:ext uri="{FF2B5EF4-FFF2-40B4-BE49-F238E27FC236}">
                  <a16:creationId xmlns:a16="http://schemas.microsoft.com/office/drawing/2014/main" id="{8CB01D22-1A44-423B-9E5E-415F9E375365}"/>
                </a:ext>
              </a:extLst>
            </p:cNvPr>
            <p:cNvSpPr/>
            <p:nvPr/>
          </p:nvSpPr>
          <p:spPr>
            <a:xfrm>
              <a:off x="2236406" y="6224340"/>
              <a:ext cx="137160" cy="182880"/>
            </a:xfrm>
            <a:prstGeom prst="rect">
              <a:avLst/>
            </a:prstGeom>
            <a:solidFill>
              <a:srgbClr val="A50021"/>
            </a:solidFill>
            <a:ln>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18BEBAFA-6BAA-40A3-8514-4DCEEB69927C}"/>
                    </a:ext>
                  </a:extLst>
                </p:cNvPr>
                <p:cNvSpPr/>
                <p:nvPr/>
              </p:nvSpPr>
              <p:spPr>
                <a:xfrm>
                  <a:off x="3054748" y="6114335"/>
                  <a:ext cx="1053282" cy="370439"/>
                </a:xfrm>
                <a:prstGeom prst="roundRect">
                  <a:avLst/>
                </a:prstGeom>
                <a:gradFill>
                  <a:gsLst>
                    <a:gs pos="0">
                      <a:schemeClr val="bg1">
                        <a:lumMod val="85000"/>
                      </a:schemeClr>
                    </a:gs>
                    <a:gs pos="100000">
                      <a:schemeClr val="bg1">
                        <a:lumMod val="85000"/>
                      </a:schemeClr>
                    </a:gs>
                  </a:gsLst>
                </a:gradFill>
              </p:spPr>
              <p:style>
                <a:lnRef idx="1">
                  <a:schemeClr val="accent1"/>
                </a:lnRef>
                <a:fillRef idx="3">
                  <a:schemeClr val="accent1"/>
                </a:fillRef>
                <a:effectRef idx="2">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𝑔</m:t>
                        </m:r>
                        <m:r>
                          <a:rPr lang="en-US" sz="1600" b="0" i="1" smtClean="0">
                            <a:solidFill>
                              <a:schemeClr val="tx1"/>
                            </a:solidFill>
                            <a:latin typeface="Cambria Math" panose="02040503050406030204" pitchFamily="18" charset="0"/>
                          </a:rPr>
                          <m:t>(                )</m:t>
                        </m:r>
                      </m:oMath>
                    </m:oMathPara>
                  </a14:m>
                  <a:endParaRPr lang="en-US" sz="16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18BEBAFA-6BAA-40A3-8514-4DCEEB69927C}"/>
                    </a:ext>
                  </a:extLst>
                </p:cNvPr>
                <p:cNvSpPr>
                  <a:spLocks noRot="1" noChangeAspect="1" noMove="1" noResize="1" noEditPoints="1" noAdjustHandles="1" noChangeArrowheads="1" noChangeShapeType="1" noTextEdit="1"/>
                </p:cNvSpPr>
                <p:nvPr/>
              </p:nvSpPr>
              <p:spPr>
                <a:xfrm>
                  <a:off x="3054748" y="6114335"/>
                  <a:ext cx="1053282" cy="370439"/>
                </a:xfrm>
                <a:prstGeom prst="roundRect">
                  <a:avLst/>
                </a:prstGeom>
                <a:blipFill>
                  <a:blip r:embed="rId10"/>
                  <a:stretch>
                    <a:fillRect/>
                  </a:stretch>
                </a:blipFill>
              </p:spPr>
              <p:txBody>
                <a:bodyPr/>
                <a:lstStyle/>
                <a:p>
                  <a:r>
                    <a:rPr lang="en-US">
                      <a:noFill/>
                    </a:rPr>
                    <a:t> </a:t>
                  </a:r>
                </a:p>
              </p:txBody>
            </p:sp>
          </mc:Fallback>
        </mc:AlternateContent>
        <p:sp>
          <p:nvSpPr>
            <p:cNvPr id="102" name="Rectangle 101">
              <a:extLst>
                <a:ext uri="{FF2B5EF4-FFF2-40B4-BE49-F238E27FC236}">
                  <a16:creationId xmlns:a16="http://schemas.microsoft.com/office/drawing/2014/main" id="{F8B446A3-A508-4E8D-8B5B-D0B5FDEEEA73}"/>
                </a:ext>
              </a:extLst>
            </p:cNvPr>
            <p:cNvSpPr/>
            <p:nvPr/>
          </p:nvSpPr>
          <p:spPr>
            <a:xfrm>
              <a:off x="3316225" y="6248007"/>
              <a:ext cx="137160" cy="182880"/>
            </a:xfrm>
            <a:prstGeom prst="rect">
              <a:avLst/>
            </a:prstGeom>
            <a:solidFill>
              <a:srgbClr val="9999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3" name="Rectangle 102">
              <a:extLst>
                <a:ext uri="{FF2B5EF4-FFF2-40B4-BE49-F238E27FC236}">
                  <a16:creationId xmlns:a16="http://schemas.microsoft.com/office/drawing/2014/main" id="{11E64B29-3A27-4EFF-8723-58E5D2D3120C}"/>
                </a:ext>
              </a:extLst>
            </p:cNvPr>
            <p:cNvSpPr/>
            <p:nvPr/>
          </p:nvSpPr>
          <p:spPr>
            <a:xfrm>
              <a:off x="3507835" y="6248007"/>
              <a:ext cx="137160" cy="182880"/>
            </a:xfrm>
            <a:prstGeom prst="rect">
              <a:avLst/>
            </a:prstGeom>
            <a:solidFill>
              <a:srgbClr val="00006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4" name="Rectangle 103">
              <a:extLst>
                <a:ext uri="{FF2B5EF4-FFF2-40B4-BE49-F238E27FC236}">
                  <a16:creationId xmlns:a16="http://schemas.microsoft.com/office/drawing/2014/main" id="{7913267D-E265-4E17-8212-4A0ABF69F65A}"/>
                </a:ext>
              </a:extLst>
            </p:cNvPr>
            <p:cNvSpPr/>
            <p:nvPr/>
          </p:nvSpPr>
          <p:spPr>
            <a:xfrm>
              <a:off x="3699445" y="6248007"/>
              <a:ext cx="137160" cy="182880"/>
            </a:xfrm>
            <a:prstGeom prst="rect">
              <a:avLst/>
            </a:prstGeom>
            <a:solidFill>
              <a:srgbClr val="0066A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105" name="Rectangle: Rounded Corners 104">
                  <a:extLst>
                    <a:ext uri="{FF2B5EF4-FFF2-40B4-BE49-F238E27FC236}">
                      <a16:creationId xmlns:a16="http://schemas.microsoft.com/office/drawing/2014/main" id="{C0A30748-4493-4C3A-888C-0AB6CE55CC72}"/>
                    </a:ext>
                  </a:extLst>
                </p:cNvPr>
                <p:cNvSpPr/>
                <p:nvPr/>
              </p:nvSpPr>
              <p:spPr>
                <a:xfrm>
                  <a:off x="4505344" y="6114335"/>
                  <a:ext cx="1053282" cy="370439"/>
                </a:xfrm>
                <a:prstGeom prst="roundRect">
                  <a:avLst/>
                </a:prstGeom>
                <a:gradFill>
                  <a:gsLst>
                    <a:gs pos="0">
                      <a:schemeClr val="bg1">
                        <a:lumMod val="85000"/>
                      </a:schemeClr>
                    </a:gs>
                    <a:gs pos="100000">
                      <a:schemeClr val="bg1">
                        <a:lumMod val="85000"/>
                      </a:schemeClr>
                    </a:gs>
                  </a:gsLst>
                </a:gradFill>
              </p:spPr>
              <p:style>
                <a:lnRef idx="1">
                  <a:schemeClr val="accent1"/>
                </a:lnRef>
                <a:fillRef idx="3">
                  <a:schemeClr val="accent1"/>
                </a:fillRef>
                <a:effectRef idx="2">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𝑔</m:t>
                        </m:r>
                        <m:r>
                          <a:rPr lang="en-US" sz="1600" b="0" i="1" smtClean="0">
                            <a:solidFill>
                              <a:schemeClr val="tx1"/>
                            </a:solidFill>
                            <a:latin typeface="Cambria Math" panose="02040503050406030204" pitchFamily="18" charset="0"/>
                          </a:rPr>
                          <m:t>(                )</m:t>
                        </m:r>
                      </m:oMath>
                    </m:oMathPara>
                  </a14:m>
                  <a:endParaRPr lang="en-US" sz="1600" dirty="0">
                    <a:solidFill>
                      <a:schemeClr val="tx1"/>
                    </a:solidFill>
                  </a:endParaRPr>
                </a:p>
              </p:txBody>
            </p:sp>
          </mc:Choice>
          <mc:Fallback xmlns="">
            <p:sp>
              <p:nvSpPr>
                <p:cNvPr id="105" name="Rectangle: Rounded Corners 104">
                  <a:extLst>
                    <a:ext uri="{FF2B5EF4-FFF2-40B4-BE49-F238E27FC236}">
                      <a16:creationId xmlns:a16="http://schemas.microsoft.com/office/drawing/2014/main" id="{C0A30748-4493-4C3A-888C-0AB6CE55CC72}"/>
                    </a:ext>
                  </a:extLst>
                </p:cNvPr>
                <p:cNvSpPr>
                  <a:spLocks noRot="1" noChangeAspect="1" noMove="1" noResize="1" noEditPoints="1" noAdjustHandles="1" noChangeArrowheads="1" noChangeShapeType="1" noTextEdit="1"/>
                </p:cNvSpPr>
                <p:nvPr/>
              </p:nvSpPr>
              <p:spPr>
                <a:xfrm>
                  <a:off x="4505344" y="6114335"/>
                  <a:ext cx="1053282" cy="370439"/>
                </a:xfrm>
                <a:prstGeom prst="roundRect">
                  <a:avLst/>
                </a:prstGeom>
                <a:blipFill>
                  <a:blip r:embed="rId11"/>
                  <a:stretch>
                    <a:fillRect/>
                  </a:stretch>
                </a:blipFill>
              </p:spPr>
              <p:txBody>
                <a:bodyPr/>
                <a:lstStyle/>
                <a:p>
                  <a:r>
                    <a:rPr lang="en-US">
                      <a:noFill/>
                    </a:rPr>
                    <a:t> </a:t>
                  </a:r>
                </a:p>
              </p:txBody>
            </p:sp>
          </mc:Fallback>
        </mc:AlternateContent>
        <p:sp>
          <p:nvSpPr>
            <p:cNvPr id="106" name="Rectangle 105">
              <a:extLst>
                <a:ext uri="{FF2B5EF4-FFF2-40B4-BE49-F238E27FC236}">
                  <a16:creationId xmlns:a16="http://schemas.microsoft.com/office/drawing/2014/main" id="{709A9D5C-AD2A-4058-BFDA-897A403B6EF2}"/>
                </a:ext>
              </a:extLst>
            </p:cNvPr>
            <p:cNvSpPr/>
            <p:nvPr/>
          </p:nvSpPr>
          <p:spPr>
            <a:xfrm>
              <a:off x="4766821" y="6248007"/>
              <a:ext cx="137160" cy="182880"/>
            </a:xfrm>
            <a:prstGeom prst="rect">
              <a:avLst/>
            </a:prstGeom>
            <a:solidFill>
              <a:srgbClr val="660066"/>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7" name="Rectangle 106">
              <a:extLst>
                <a:ext uri="{FF2B5EF4-FFF2-40B4-BE49-F238E27FC236}">
                  <a16:creationId xmlns:a16="http://schemas.microsoft.com/office/drawing/2014/main" id="{4D53D47E-52C1-4662-A1C0-200ADC54B06A}"/>
                </a:ext>
              </a:extLst>
            </p:cNvPr>
            <p:cNvSpPr/>
            <p:nvPr/>
          </p:nvSpPr>
          <p:spPr>
            <a:xfrm>
              <a:off x="4958431" y="6248007"/>
              <a:ext cx="137160" cy="182880"/>
            </a:xfrm>
            <a:prstGeom prst="rect">
              <a:avLst/>
            </a:prstGeom>
            <a:solidFill>
              <a:srgbClr val="666699"/>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8" name="Rectangle 107">
              <a:extLst>
                <a:ext uri="{FF2B5EF4-FFF2-40B4-BE49-F238E27FC236}">
                  <a16:creationId xmlns:a16="http://schemas.microsoft.com/office/drawing/2014/main" id="{9F13F5B4-3A86-4E65-92DB-75A7AAE627E7}"/>
                </a:ext>
              </a:extLst>
            </p:cNvPr>
            <p:cNvSpPr/>
            <p:nvPr/>
          </p:nvSpPr>
          <p:spPr>
            <a:xfrm>
              <a:off x="5150041" y="6248007"/>
              <a:ext cx="137160" cy="182880"/>
            </a:xfrm>
            <a:prstGeom prst="rect">
              <a:avLst/>
            </a:prstGeom>
            <a:solidFill>
              <a:srgbClr val="003366"/>
            </a:solidFill>
            <a:ln>
              <a:no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xmlns:a14="http://schemas.microsoft.com/office/drawing/2010/main">
          <mc:Choice Requires="a14">
            <p:sp>
              <p:nvSpPr>
                <p:cNvPr id="109" name="Rectangle: Rounded Corners 108">
                  <a:extLst>
                    <a:ext uri="{FF2B5EF4-FFF2-40B4-BE49-F238E27FC236}">
                      <a16:creationId xmlns:a16="http://schemas.microsoft.com/office/drawing/2014/main" id="{5F81CE43-F29B-473D-91CF-86DDFBE72ABC}"/>
                    </a:ext>
                  </a:extLst>
                </p:cNvPr>
                <p:cNvSpPr/>
                <p:nvPr/>
              </p:nvSpPr>
              <p:spPr>
                <a:xfrm>
                  <a:off x="5955940" y="6114335"/>
                  <a:ext cx="1053282" cy="370439"/>
                </a:xfrm>
                <a:prstGeom prst="roundRect">
                  <a:avLst/>
                </a:prstGeom>
                <a:gradFill>
                  <a:gsLst>
                    <a:gs pos="0">
                      <a:schemeClr val="bg1">
                        <a:lumMod val="85000"/>
                      </a:schemeClr>
                    </a:gs>
                    <a:gs pos="100000">
                      <a:schemeClr val="bg1">
                        <a:lumMod val="85000"/>
                      </a:schemeClr>
                    </a:gs>
                  </a:gsLst>
                </a:gradFill>
              </p:spPr>
              <p:style>
                <a:lnRef idx="1">
                  <a:schemeClr val="accent1"/>
                </a:lnRef>
                <a:fillRef idx="3">
                  <a:schemeClr val="accent1"/>
                </a:fillRef>
                <a:effectRef idx="2">
                  <a:schemeClr val="accent1"/>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𝑔</m:t>
                        </m:r>
                        <m:r>
                          <a:rPr lang="en-US" sz="1600" b="0" i="1" smtClean="0">
                            <a:solidFill>
                              <a:schemeClr val="tx1"/>
                            </a:solidFill>
                            <a:latin typeface="Cambria Math" panose="02040503050406030204" pitchFamily="18" charset="0"/>
                          </a:rPr>
                          <m:t>(                )</m:t>
                        </m:r>
                      </m:oMath>
                    </m:oMathPara>
                  </a14:m>
                  <a:endParaRPr lang="en-US" sz="1600" dirty="0">
                    <a:solidFill>
                      <a:schemeClr val="tx1"/>
                    </a:solidFill>
                  </a:endParaRPr>
                </a:p>
              </p:txBody>
            </p:sp>
          </mc:Choice>
          <mc:Fallback xmlns="">
            <p:sp>
              <p:nvSpPr>
                <p:cNvPr id="109" name="Rectangle: Rounded Corners 108">
                  <a:extLst>
                    <a:ext uri="{FF2B5EF4-FFF2-40B4-BE49-F238E27FC236}">
                      <a16:creationId xmlns:a16="http://schemas.microsoft.com/office/drawing/2014/main" id="{5F81CE43-F29B-473D-91CF-86DDFBE72ABC}"/>
                    </a:ext>
                  </a:extLst>
                </p:cNvPr>
                <p:cNvSpPr>
                  <a:spLocks noRot="1" noChangeAspect="1" noMove="1" noResize="1" noEditPoints="1" noAdjustHandles="1" noChangeArrowheads="1" noChangeShapeType="1" noTextEdit="1"/>
                </p:cNvSpPr>
                <p:nvPr/>
              </p:nvSpPr>
              <p:spPr>
                <a:xfrm>
                  <a:off x="5955940" y="6114335"/>
                  <a:ext cx="1053282" cy="370439"/>
                </a:xfrm>
                <a:prstGeom prst="roundRect">
                  <a:avLst/>
                </a:prstGeom>
                <a:blipFill>
                  <a:blip r:embed="rId12"/>
                  <a:stretch>
                    <a:fillRect/>
                  </a:stretch>
                </a:blipFill>
              </p:spPr>
              <p:txBody>
                <a:bodyPr/>
                <a:lstStyle/>
                <a:p>
                  <a:r>
                    <a:rPr lang="en-US">
                      <a:noFill/>
                    </a:rPr>
                    <a:t> </a:t>
                  </a:r>
                </a:p>
              </p:txBody>
            </p:sp>
          </mc:Fallback>
        </mc:AlternateContent>
        <p:sp>
          <p:nvSpPr>
            <p:cNvPr id="110" name="Rectangle 109">
              <a:extLst>
                <a:ext uri="{FF2B5EF4-FFF2-40B4-BE49-F238E27FC236}">
                  <a16:creationId xmlns:a16="http://schemas.microsoft.com/office/drawing/2014/main" id="{1ADD4A3F-03B2-4A3C-A24E-6192949D5DAE}"/>
                </a:ext>
              </a:extLst>
            </p:cNvPr>
            <p:cNvSpPr/>
            <p:nvPr/>
          </p:nvSpPr>
          <p:spPr>
            <a:xfrm>
              <a:off x="6217417" y="6248007"/>
              <a:ext cx="137160" cy="182880"/>
            </a:xfrm>
            <a:prstGeom prst="rect">
              <a:avLst/>
            </a:prstGeom>
            <a:solidFill>
              <a:srgbClr val="3399FF"/>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EEE6A760-5FBE-483C-B101-E00B1A6D7763}"/>
                </a:ext>
              </a:extLst>
            </p:cNvPr>
            <p:cNvSpPr/>
            <p:nvPr/>
          </p:nvSpPr>
          <p:spPr>
            <a:xfrm>
              <a:off x="6409027" y="6248007"/>
              <a:ext cx="137160" cy="182880"/>
            </a:xfrm>
            <a:prstGeom prst="rect">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82722C73-A1ED-4856-A5C5-79C542F15DE0}"/>
                </a:ext>
              </a:extLst>
            </p:cNvPr>
            <p:cNvSpPr/>
            <p:nvPr/>
          </p:nvSpPr>
          <p:spPr>
            <a:xfrm>
              <a:off x="6600637" y="6248007"/>
              <a:ext cx="137160" cy="182880"/>
            </a:xfrm>
            <a:prstGeom prst="rect">
              <a:avLst/>
            </a:prstGeom>
            <a:solidFill>
              <a:srgbClr val="660033"/>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3" name="Oval 12">
            <a:extLst>
              <a:ext uri="{FF2B5EF4-FFF2-40B4-BE49-F238E27FC236}">
                <a16:creationId xmlns:a16="http://schemas.microsoft.com/office/drawing/2014/main" id="{4624DF00-981E-48F7-BAF4-3F061AEA6F93}"/>
              </a:ext>
            </a:extLst>
          </p:cNvPr>
          <p:cNvSpPr/>
          <p:nvPr/>
        </p:nvSpPr>
        <p:spPr>
          <a:xfrm>
            <a:off x="2894581" y="4551682"/>
            <a:ext cx="1386452" cy="1593838"/>
          </a:xfrm>
          <a:prstGeom prst="ellipse">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84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Effect transition="in" filter="fade">
                                      <p:cBhvr>
                                        <p:cTn id="34" dur="500"/>
                                        <p:tgtEl>
                                          <p:spTgt spid="3">
                                            <p:txEl>
                                              <p:pRg st="2" end="2"/>
                                            </p:txEl>
                                          </p:spTgt>
                                        </p:tgtEl>
                                      </p:cBhvr>
                                    </p:animEffect>
                                  </p:childTnLst>
                                </p:cTn>
                              </p:par>
                              <p:par>
                                <p:cTn id="35" presetID="10" presetClass="exit" presetSubtype="0" fill="hold"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2"/>
                                        </p:tgtEl>
                                      </p:cBhvr>
                                    </p:animEffect>
                                    <p:set>
                                      <p:cBhvr>
                                        <p:cTn id="40" dur="1" fill="hold">
                                          <p:stCondLst>
                                            <p:cond delay="499"/>
                                          </p:stCondLst>
                                        </p:cTn>
                                        <p:tgtEl>
                                          <p:spTgt spid="5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par>
                                <p:cTn id="46" presetID="10" presetClass="entr" presetSubtype="0" fill="hold"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Effect transition="in" filter="fade">
                                      <p:cBhvr>
                                        <p:cTn id="56" dur="500"/>
                                        <p:tgtEl>
                                          <p:spTgt spid="3">
                                            <p:txEl>
                                              <p:pRg st="3" end="3"/>
                                            </p:txEl>
                                          </p:spTgt>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xEl>
                                              <p:pRg st="4" end="4"/>
                                            </p:txEl>
                                          </p:spTgt>
                                        </p:tgtEl>
                                        <p:attrNameLst>
                                          <p:attrName>style.visibility</p:attrName>
                                        </p:attrNameLst>
                                      </p:cBhvr>
                                      <p:to>
                                        <p:strVal val="visible"/>
                                      </p:to>
                                    </p:set>
                                    <p:animEffect transition="in" filter="fade">
                                      <p:cBhvr>
                                        <p:cTn id="80" dur="500"/>
                                        <p:tgtEl>
                                          <p:spTgt spid="3">
                                            <p:txEl>
                                              <p:pRg st="4" end="4"/>
                                            </p:txEl>
                                          </p:spTgt>
                                        </p:tgtEl>
                                      </p:cBhvr>
                                    </p:animEffect>
                                  </p:childTnLst>
                                </p:cTn>
                              </p:par>
                              <p:par>
                                <p:cTn id="81" presetID="1" presetClass="exit" presetSubtype="0" fill="hold" nodeType="withEffect">
                                  <p:stCondLst>
                                    <p:cond delay="0"/>
                                  </p:stCondLst>
                                  <p:childTnLst>
                                    <p:set>
                                      <p:cBhvr>
                                        <p:cTn id="82" dur="1" fill="hold">
                                          <p:stCondLst>
                                            <p:cond delay="0"/>
                                          </p:stCondLst>
                                        </p:cTn>
                                        <p:tgtEl>
                                          <p:spTgt spid="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4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fade">
                                      <p:cBhvr>
                                        <p:cTn id="93" dur="500"/>
                                        <p:tgtEl>
                                          <p:spTgt spid="6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13"/>
                                        </p:tgtEl>
                                        <p:attrNameLst>
                                          <p:attrName>style.visibility</p:attrName>
                                        </p:attrNameLst>
                                      </p:cBhvr>
                                      <p:to>
                                        <p:strVal val="visible"/>
                                      </p:to>
                                    </p:set>
                                    <p:animEffect transition="in" filter="fade">
                                      <p:cBhvr>
                                        <p:cTn id="98"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p:bldP spid="36" grpId="0"/>
      <p:bldP spid="13" grpId="0" animBg="1"/>
      <p:bldP spid="1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7870-488C-4D17-A886-736D33A6C706}"/>
              </a:ext>
            </a:extLst>
          </p:cNvPr>
          <p:cNvSpPr>
            <a:spLocks noGrp="1"/>
          </p:cNvSpPr>
          <p:nvPr>
            <p:ph type="title"/>
          </p:nvPr>
        </p:nvSpPr>
        <p:spPr>
          <a:xfrm>
            <a:off x="628650" y="136524"/>
            <a:ext cx="7886700" cy="1325563"/>
          </a:xfrm>
        </p:spPr>
        <p:txBody>
          <a:bodyPr/>
          <a:lstStyle/>
          <a:p>
            <a:r>
              <a:rPr lang="en-US" dirty="0"/>
              <a:t>Techniques</a:t>
            </a:r>
          </a:p>
        </p:txBody>
      </p:sp>
      <p:sp>
        <p:nvSpPr>
          <p:cNvPr id="3" name="Content Placeholder 2">
            <a:extLst>
              <a:ext uri="{FF2B5EF4-FFF2-40B4-BE49-F238E27FC236}">
                <a16:creationId xmlns:a16="http://schemas.microsoft.com/office/drawing/2014/main" id="{B90648C5-7360-456E-B6E0-22E7F3F74B5F}"/>
              </a:ext>
            </a:extLst>
          </p:cNvPr>
          <p:cNvSpPr>
            <a:spLocks noGrp="1"/>
          </p:cNvSpPr>
          <p:nvPr>
            <p:ph idx="1"/>
          </p:nvPr>
        </p:nvSpPr>
        <p:spPr>
          <a:xfrm>
            <a:off x="628650" y="1462087"/>
            <a:ext cx="7886700" cy="4351338"/>
          </a:xfrm>
        </p:spPr>
        <p:txBody>
          <a:bodyPr/>
          <a:lstStyle/>
          <a:p>
            <a:r>
              <a:rPr lang="en-US" dirty="0"/>
              <a:t>Global hash functions allow implicit switch agreement, e.g., on the query type.</a:t>
            </a:r>
          </a:p>
          <a:p>
            <a:r>
              <a:rPr lang="en-US" dirty="0"/>
              <a:t>Approximations can reduce bit-overhead for numerical values.</a:t>
            </a:r>
          </a:p>
          <a:p>
            <a:r>
              <a:rPr lang="en-US" dirty="0"/>
              <a:t>Coding helps reduce spreading out static information on multiple packets.  </a:t>
            </a:r>
          </a:p>
        </p:txBody>
      </p:sp>
      <p:pic>
        <p:nvPicPr>
          <p:cNvPr id="6" name="Picture 5">
            <a:extLst>
              <a:ext uri="{FF2B5EF4-FFF2-40B4-BE49-F238E27FC236}">
                <a16:creationId xmlns:a16="http://schemas.microsoft.com/office/drawing/2014/main" id="{4B632235-254F-4A2C-AE14-B823BC2227A7}"/>
              </a:ext>
            </a:extLst>
          </p:cNvPr>
          <p:cNvPicPr>
            <a:picLocks noChangeAspect="1"/>
          </p:cNvPicPr>
          <p:nvPr/>
        </p:nvPicPr>
        <p:blipFill rotWithShape="1">
          <a:blip r:embed="rId2"/>
          <a:srcRect b="19010"/>
          <a:stretch/>
        </p:blipFill>
        <p:spPr>
          <a:xfrm>
            <a:off x="401860" y="4629945"/>
            <a:ext cx="8113490" cy="1325564"/>
          </a:xfrm>
          <a:prstGeom prst="rect">
            <a:avLst/>
          </a:prstGeom>
        </p:spPr>
      </p:pic>
      <p:sp>
        <p:nvSpPr>
          <p:cNvPr id="7" name="Slide Number Placeholder 2">
            <a:extLst>
              <a:ext uri="{FF2B5EF4-FFF2-40B4-BE49-F238E27FC236}">
                <a16:creationId xmlns:a16="http://schemas.microsoft.com/office/drawing/2014/main" id="{99AD8E61-1416-4A6D-9926-B7625DEEFDA9}"/>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18</a:t>
            </a:fld>
            <a:endParaRPr lang="en-US" sz="1200" dirty="0">
              <a:solidFill>
                <a:schemeClr val="tx1">
                  <a:tint val="75000"/>
                </a:schemeClr>
              </a:solidFill>
            </a:endParaRPr>
          </a:p>
        </p:txBody>
      </p:sp>
    </p:spTree>
    <p:extLst>
      <p:ext uri="{BB962C8B-B14F-4D97-AF65-F5344CB8AC3E}">
        <p14:creationId xmlns:p14="http://schemas.microsoft.com/office/powerpoint/2010/main" val="366649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EAFD-2DA3-44A2-B129-45E3C9FCB066}"/>
              </a:ext>
            </a:extLst>
          </p:cNvPr>
          <p:cNvSpPr>
            <a:spLocks noGrp="1"/>
          </p:cNvSpPr>
          <p:nvPr>
            <p:ph type="title"/>
          </p:nvPr>
        </p:nvSpPr>
        <p:spPr>
          <a:xfrm>
            <a:off x="0" y="0"/>
            <a:ext cx="9114367" cy="1325563"/>
          </a:xfrm>
        </p:spPr>
        <p:txBody>
          <a:bodyPr/>
          <a:lstStyle/>
          <a:p>
            <a:r>
              <a:rPr lang="en-US" sz="3500" dirty="0"/>
              <a:t>PINT solves the overhead issues</a:t>
            </a:r>
          </a:p>
        </p:txBody>
      </p:sp>
      <p:sp>
        <p:nvSpPr>
          <p:cNvPr id="90" name="Content Placeholder 2">
            <a:extLst>
              <a:ext uri="{FF2B5EF4-FFF2-40B4-BE49-F238E27FC236}">
                <a16:creationId xmlns:a16="http://schemas.microsoft.com/office/drawing/2014/main" id="{1DA95D70-0544-4400-B117-D6E1FAEABAB6}"/>
              </a:ext>
            </a:extLst>
          </p:cNvPr>
          <p:cNvSpPr txBox="1">
            <a:spLocks/>
          </p:cNvSpPr>
          <p:nvPr/>
        </p:nvSpPr>
        <p:spPr bwMode="auto">
          <a:xfrm>
            <a:off x="-88900" y="1403809"/>
            <a:ext cx="9420135" cy="58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Aft>
                <a:spcPts val="600"/>
              </a:spcAft>
            </a:pPr>
            <a:r>
              <a:rPr lang="en-US" dirty="0"/>
              <a:t>The lower overhead reduces the goodput degradation significantly.</a:t>
            </a:r>
          </a:p>
          <a:p>
            <a:pPr>
              <a:lnSpc>
                <a:spcPct val="150000"/>
              </a:lnSpc>
              <a:spcAft>
                <a:spcPts val="600"/>
              </a:spcAft>
            </a:pPr>
            <a:r>
              <a:rPr lang="en-US" dirty="0"/>
              <a:t>By lowering the packet overhead, PINT reduces the switch processing time.</a:t>
            </a:r>
          </a:p>
          <a:p>
            <a:pPr>
              <a:lnSpc>
                <a:spcPct val="150000"/>
              </a:lnSpc>
              <a:spcAft>
                <a:spcPts val="600"/>
              </a:spcAft>
            </a:pPr>
            <a:r>
              <a:rPr lang="en-US" dirty="0"/>
              <a:t>PINT produces less information with fixed-size packet digests and reduces the collection overheads.</a:t>
            </a:r>
          </a:p>
          <a:p>
            <a:pPr>
              <a:lnSpc>
                <a:spcPct val="150000"/>
              </a:lnSpc>
              <a:spcAft>
                <a:spcPts val="600"/>
              </a:spcAft>
            </a:pPr>
            <a:endParaRPr lang="en-US" dirty="0"/>
          </a:p>
          <a:p>
            <a:pPr>
              <a:lnSpc>
                <a:spcPct val="150000"/>
              </a:lnSpc>
              <a:spcAft>
                <a:spcPts val="600"/>
              </a:spcAft>
            </a:pPr>
            <a:endParaRPr lang="en-US" dirty="0"/>
          </a:p>
        </p:txBody>
      </p:sp>
      <p:sp>
        <p:nvSpPr>
          <p:cNvPr id="91" name="Slide Number Placeholder 2">
            <a:extLst>
              <a:ext uri="{FF2B5EF4-FFF2-40B4-BE49-F238E27FC236}">
                <a16:creationId xmlns:a16="http://schemas.microsoft.com/office/drawing/2014/main" id="{40684CEF-5E3B-4C56-A3EF-6E1D8EDE4165}"/>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19</a:t>
            </a:fld>
            <a:endParaRPr lang="en-US" sz="1200" dirty="0">
              <a:solidFill>
                <a:schemeClr val="tx1">
                  <a:tint val="75000"/>
                </a:schemeClr>
              </a:solidFill>
            </a:endParaRPr>
          </a:p>
        </p:txBody>
      </p:sp>
    </p:spTree>
    <p:extLst>
      <p:ext uri="{BB962C8B-B14F-4D97-AF65-F5344CB8AC3E}">
        <p14:creationId xmlns:p14="http://schemas.microsoft.com/office/powerpoint/2010/main" val="63387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xEl>
                                              <p:pRg st="0" end="0"/>
                                            </p:txEl>
                                          </p:spTgt>
                                        </p:tgtEl>
                                        <p:attrNameLst>
                                          <p:attrName>style.visibility</p:attrName>
                                        </p:attrNameLst>
                                      </p:cBhvr>
                                      <p:to>
                                        <p:strVal val="visible"/>
                                      </p:to>
                                    </p:set>
                                    <p:animEffect transition="in" filter="fade">
                                      <p:cBhvr>
                                        <p:cTn id="7" dur="500"/>
                                        <p:tgtEl>
                                          <p:spTgt spid="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xEl>
                                              <p:pRg st="1" end="1"/>
                                            </p:txEl>
                                          </p:spTgt>
                                        </p:tgtEl>
                                        <p:attrNameLst>
                                          <p:attrName>style.visibility</p:attrName>
                                        </p:attrNameLst>
                                      </p:cBhvr>
                                      <p:to>
                                        <p:strVal val="visible"/>
                                      </p:to>
                                    </p:set>
                                    <p:animEffect transition="in" filter="fade">
                                      <p:cBhvr>
                                        <p:cTn id="12" dur="500"/>
                                        <p:tgtEl>
                                          <p:spTgt spid="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
                                            <p:txEl>
                                              <p:pRg st="2" end="2"/>
                                            </p:txEl>
                                          </p:spTgt>
                                        </p:tgtEl>
                                        <p:attrNameLst>
                                          <p:attrName>style.visibility</p:attrName>
                                        </p:attrNameLst>
                                      </p:cBhvr>
                                      <p:to>
                                        <p:strVal val="visible"/>
                                      </p:to>
                                    </p:set>
                                    <p:animEffect transition="in" filter="fade">
                                      <p:cBhvr>
                                        <p:cTn id="17" dur="500"/>
                                        <p:tgtEl>
                                          <p:spTgt spid="9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lide Number Placeholder 2">
            <a:extLst>
              <a:ext uri="{FF2B5EF4-FFF2-40B4-BE49-F238E27FC236}">
                <a16:creationId xmlns:a16="http://schemas.microsoft.com/office/drawing/2014/main" id="{AD92B792-5C4D-4201-B9AC-A378C99C6CD3}"/>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2</a:t>
            </a:fld>
            <a:endParaRPr lang="en-US" sz="1200" dirty="0">
              <a:solidFill>
                <a:schemeClr val="tx1">
                  <a:tint val="75000"/>
                </a:schemeClr>
              </a:solidFill>
            </a:endParaRPr>
          </a:p>
        </p:txBody>
      </p:sp>
      <p:sp>
        <p:nvSpPr>
          <p:cNvPr id="107" name="Title 1">
            <a:extLst>
              <a:ext uri="{FF2B5EF4-FFF2-40B4-BE49-F238E27FC236}">
                <a16:creationId xmlns:a16="http://schemas.microsoft.com/office/drawing/2014/main" id="{691DBA80-61D3-4B18-A73D-1B17D567C663}"/>
              </a:ext>
            </a:extLst>
          </p:cNvPr>
          <p:cNvSpPr>
            <a:spLocks noGrp="1"/>
          </p:cNvSpPr>
          <p:nvPr>
            <p:ph type="title"/>
          </p:nvPr>
        </p:nvSpPr>
        <p:spPr>
          <a:xfrm>
            <a:off x="57687" y="159010"/>
            <a:ext cx="8988776" cy="994172"/>
          </a:xfrm>
        </p:spPr>
        <p:txBody>
          <a:bodyPr/>
          <a:lstStyle/>
          <a:p>
            <a:r>
              <a:rPr lang="en-GB" sz="3600" dirty="0"/>
              <a:t>The rise of programmable devices </a:t>
            </a:r>
          </a:p>
        </p:txBody>
      </p:sp>
      <p:sp>
        <p:nvSpPr>
          <p:cNvPr id="108" name="Content Placeholder 2">
            <a:extLst>
              <a:ext uri="{FF2B5EF4-FFF2-40B4-BE49-F238E27FC236}">
                <a16:creationId xmlns:a16="http://schemas.microsoft.com/office/drawing/2014/main" id="{7B534A96-7769-42BE-B590-EAF238824A0C}"/>
              </a:ext>
            </a:extLst>
          </p:cNvPr>
          <p:cNvSpPr>
            <a:spLocks noGrp="1"/>
          </p:cNvSpPr>
          <p:nvPr>
            <p:ph idx="1"/>
          </p:nvPr>
        </p:nvSpPr>
        <p:spPr>
          <a:xfrm>
            <a:off x="110490" y="1858668"/>
            <a:ext cx="8417813" cy="3122121"/>
          </a:xfrm>
        </p:spPr>
        <p:txBody>
          <a:bodyPr>
            <a:normAutofit/>
          </a:bodyPr>
          <a:lstStyle/>
          <a:p>
            <a:pPr>
              <a:spcBef>
                <a:spcPts val="1350"/>
              </a:spcBef>
            </a:pPr>
            <a:endParaRPr lang="en-GB" dirty="0"/>
          </a:p>
          <a:p>
            <a:pPr>
              <a:spcBef>
                <a:spcPts val="1350"/>
              </a:spcBef>
            </a:pPr>
            <a:endParaRPr lang="en-GB" dirty="0"/>
          </a:p>
          <a:p>
            <a:pPr marL="0" indent="0">
              <a:spcBef>
                <a:spcPts val="1350"/>
              </a:spcBef>
              <a:buNone/>
            </a:pPr>
            <a:endParaRPr lang="en-GB" dirty="0"/>
          </a:p>
        </p:txBody>
      </p:sp>
      <p:pic>
        <p:nvPicPr>
          <p:cNvPr id="110" name="Picture 109">
            <a:extLst>
              <a:ext uri="{FF2B5EF4-FFF2-40B4-BE49-F238E27FC236}">
                <a16:creationId xmlns:a16="http://schemas.microsoft.com/office/drawing/2014/main" id="{2009C0EB-60C8-41B4-8D6F-213101693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871" y="3219230"/>
            <a:ext cx="1847850" cy="619125"/>
          </a:xfrm>
          <a:prstGeom prst="rect">
            <a:avLst/>
          </a:prstGeom>
        </p:spPr>
      </p:pic>
      <p:pic>
        <p:nvPicPr>
          <p:cNvPr id="111" name="Picture 110">
            <a:extLst>
              <a:ext uri="{FF2B5EF4-FFF2-40B4-BE49-F238E27FC236}">
                <a16:creationId xmlns:a16="http://schemas.microsoft.com/office/drawing/2014/main" id="{858F6A35-B616-429E-88A9-FA2CA678B3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7976" y="2748902"/>
            <a:ext cx="1798882" cy="1349162"/>
          </a:xfrm>
          <a:prstGeom prst="rect">
            <a:avLst/>
          </a:prstGeom>
        </p:spPr>
      </p:pic>
      <p:pic>
        <p:nvPicPr>
          <p:cNvPr id="112" name="Picture 111">
            <a:extLst>
              <a:ext uri="{FF2B5EF4-FFF2-40B4-BE49-F238E27FC236}">
                <a16:creationId xmlns:a16="http://schemas.microsoft.com/office/drawing/2014/main" id="{14BE1755-521F-45F0-809C-1926EADEAE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9735" y="4246554"/>
            <a:ext cx="1066800" cy="1066800"/>
          </a:xfrm>
          <a:prstGeom prst="rect">
            <a:avLst/>
          </a:prstGeom>
        </p:spPr>
      </p:pic>
      <p:pic>
        <p:nvPicPr>
          <p:cNvPr id="113" name="Picture 112">
            <a:extLst>
              <a:ext uri="{FF2B5EF4-FFF2-40B4-BE49-F238E27FC236}">
                <a16:creationId xmlns:a16="http://schemas.microsoft.com/office/drawing/2014/main" id="{B0955763-B6CD-4356-8D51-DFD957862A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68899" y="4394544"/>
            <a:ext cx="743774" cy="770821"/>
          </a:xfrm>
          <a:prstGeom prst="rect">
            <a:avLst/>
          </a:prstGeom>
        </p:spPr>
      </p:pic>
      <p:pic>
        <p:nvPicPr>
          <p:cNvPr id="114" name="Picture 113">
            <a:extLst>
              <a:ext uri="{FF2B5EF4-FFF2-40B4-BE49-F238E27FC236}">
                <a16:creationId xmlns:a16="http://schemas.microsoft.com/office/drawing/2014/main" id="{24FC86AA-6F9D-4F0D-AACC-7FF6B3142E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75035" y="4565290"/>
            <a:ext cx="1885950" cy="600075"/>
          </a:xfrm>
          <a:prstGeom prst="rect">
            <a:avLst/>
          </a:prstGeom>
        </p:spPr>
      </p:pic>
      <p:pic>
        <p:nvPicPr>
          <p:cNvPr id="121" name="Picture 120">
            <a:extLst>
              <a:ext uri="{FF2B5EF4-FFF2-40B4-BE49-F238E27FC236}">
                <a16:creationId xmlns:a16="http://schemas.microsoft.com/office/drawing/2014/main" id="{44E5657C-0BD1-49B1-AE89-138B0BF30556}"/>
              </a:ext>
            </a:extLst>
          </p:cNvPr>
          <p:cNvPicPr>
            <a:picLocks noChangeAspect="1"/>
          </p:cNvPicPr>
          <p:nvPr/>
        </p:nvPicPr>
        <p:blipFill rotWithShape="1">
          <a:blip r:embed="rId8">
            <a:extLst>
              <a:ext uri="{28A0092B-C50C-407E-A947-70E740481C1C}">
                <a14:useLocalDpi xmlns:a14="http://schemas.microsoft.com/office/drawing/2010/main" val="0"/>
              </a:ext>
            </a:extLst>
          </a:blip>
          <a:srcRect l="1868" t="14672"/>
          <a:stretch/>
        </p:blipFill>
        <p:spPr>
          <a:xfrm rot="1639528">
            <a:off x="5225095" y="2243672"/>
            <a:ext cx="3943859" cy="684781"/>
          </a:xfrm>
          <a:prstGeom prst="rect">
            <a:avLst/>
          </a:prstGeom>
        </p:spPr>
      </p:pic>
      <p:pic>
        <p:nvPicPr>
          <p:cNvPr id="122" name="Picture 121">
            <a:extLst>
              <a:ext uri="{FF2B5EF4-FFF2-40B4-BE49-F238E27FC236}">
                <a16:creationId xmlns:a16="http://schemas.microsoft.com/office/drawing/2014/main" id="{811A9D16-600D-4C91-9664-39AD74B27C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4578" y="2218337"/>
            <a:ext cx="4895850" cy="1447800"/>
          </a:xfrm>
          <a:prstGeom prst="rect">
            <a:avLst/>
          </a:prstGeom>
        </p:spPr>
      </p:pic>
      <p:pic>
        <p:nvPicPr>
          <p:cNvPr id="123" name="Picture 122">
            <a:extLst>
              <a:ext uri="{FF2B5EF4-FFF2-40B4-BE49-F238E27FC236}">
                <a16:creationId xmlns:a16="http://schemas.microsoft.com/office/drawing/2014/main" id="{86B49F29-79BF-4C2E-A815-EB0B864736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0538494">
            <a:off x="1026461" y="3213393"/>
            <a:ext cx="4340196" cy="1345025"/>
          </a:xfrm>
          <a:prstGeom prst="rect">
            <a:avLst/>
          </a:prstGeom>
        </p:spPr>
      </p:pic>
      <p:pic>
        <p:nvPicPr>
          <p:cNvPr id="124" name="Picture 123">
            <a:extLst>
              <a:ext uri="{FF2B5EF4-FFF2-40B4-BE49-F238E27FC236}">
                <a16:creationId xmlns:a16="http://schemas.microsoft.com/office/drawing/2014/main" id="{8AC94250-2E5E-4A71-B63C-6068F8F55A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29100" y="3591676"/>
            <a:ext cx="4914900" cy="1685925"/>
          </a:xfrm>
          <a:prstGeom prst="rect">
            <a:avLst/>
          </a:prstGeom>
        </p:spPr>
      </p:pic>
      <p:pic>
        <p:nvPicPr>
          <p:cNvPr id="125" name="Picture 124">
            <a:extLst>
              <a:ext uri="{FF2B5EF4-FFF2-40B4-BE49-F238E27FC236}">
                <a16:creationId xmlns:a16="http://schemas.microsoft.com/office/drawing/2014/main" id="{400B6227-7B1B-41D1-9C88-6A18273009A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2690" y="4258309"/>
            <a:ext cx="4340196" cy="1508624"/>
          </a:xfrm>
          <a:prstGeom prst="rect">
            <a:avLst/>
          </a:prstGeom>
        </p:spPr>
      </p:pic>
      <p:pic>
        <p:nvPicPr>
          <p:cNvPr id="143" name="Picture 142">
            <a:extLst>
              <a:ext uri="{FF2B5EF4-FFF2-40B4-BE49-F238E27FC236}">
                <a16:creationId xmlns:a16="http://schemas.microsoft.com/office/drawing/2014/main" id="{F818E3F1-CB8E-4256-B3AC-C0C2FE2A4C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21211078">
            <a:off x="1629107" y="4906268"/>
            <a:ext cx="6981825" cy="1219200"/>
          </a:xfrm>
          <a:prstGeom prst="rect">
            <a:avLst/>
          </a:prstGeom>
        </p:spPr>
      </p:pic>
    </p:spTree>
    <p:extLst>
      <p:ext uri="{BB962C8B-B14F-4D97-AF65-F5344CB8AC3E}">
        <p14:creationId xmlns:p14="http://schemas.microsoft.com/office/powerpoint/2010/main" val="1678614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1"/>
                                        </p:tgtEl>
                                        <p:attrNameLst>
                                          <p:attrName>style.visibility</p:attrName>
                                        </p:attrNameLst>
                                      </p:cBhvr>
                                      <p:to>
                                        <p:strVal val="visible"/>
                                      </p:to>
                                    </p:set>
                                    <p:animEffect transition="in" filter="fade">
                                      <p:cBhvr>
                                        <p:cTn id="10" dur="500"/>
                                        <p:tgtEl>
                                          <p:spTgt spid="1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fade">
                                      <p:cBhvr>
                                        <p:cTn id="14" dur="500"/>
                                        <p:tgtEl>
                                          <p:spTgt spid="11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500"/>
                                        <p:tgtEl>
                                          <p:spTgt spid="1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1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14"/>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fade">
                                      <p:cBhvr>
                                        <p:cTn id="37" dur="500"/>
                                        <p:tgtEl>
                                          <p:spTgt spid="122"/>
                                        </p:tgtEl>
                                      </p:cBhvr>
                                    </p:animEffect>
                                  </p:childTnLst>
                                </p:cTn>
                              </p:par>
                              <p:par>
                                <p:cTn id="38" presetID="10" presetClass="entr" presetSubtype="0" fill="hold" nodeType="withEffect">
                                  <p:stCondLst>
                                    <p:cond delay="250"/>
                                  </p:stCondLst>
                                  <p:childTnLst>
                                    <p:set>
                                      <p:cBhvr>
                                        <p:cTn id="39" dur="1" fill="hold">
                                          <p:stCondLst>
                                            <p:cond delay="0"/>
                                          </p:stCondLst>
                                        </p:cTn>
                                        <p:tgtEl>
                                          <p:spTgt spid="121"/>
                                        </p:tgtEl>
                                        <p:attrNameLst>
                                          <p:attrName>style.visibility</p:attrName>
                                        </p:attrNameLst>
                                      </p:cBhvr>
                                      <p:to>
                                        <p:strVal val="visible"/>
                                      </p:to>
                                    </p:set>
                                    <p:animEffect transition="in" filter="fade">
                                      <p:cBhvr>
                                        <p:cTn id="40" dur="500"/>
                                        <p:tgtEl>
                                          <p:spTgt spid="121"/>
                                        </p:tgtEl>
                                      </p:cBhvr>
                                    </p:animEffect>
                                  </p:childTnLst>
                                </p:cTn>
                              </p:par>
                              <p:par>
                                <p:cTn id="41" presetID="10" presetClass="entr" presetSubtype="0" fill="hold" nodeType="withEffect">
                                  <p:stCondLst>
                                    <p:cond delay="500"/>
                                  </p:stCondLst>
                                  <p:childTnLst>
                                    <p:set>
                                      <p:cBhvr>
                                        <p:cTn id="42" dur="1" fill="hold">
                                          <p:stCondLst>
                                            <p:cond delay="0"/>
                                          </p:stCondLst>
                                        </p:cTn>
                                        <p:tgtEl>
                                          <p:spTgt spid="123"/>
                                        </p:tgtEl>
                                        <p:attrNameLst>
                                          <p:attrName>style.visibility</p:attrName>
                                        </p:attrNameLst>
                                      </p:cBhvr>
                                      <p:to>
                                        <p:strVal val="visible"/>
                                      </p:to>
                                    </p:set>
                                    <p:animEffect transition="in" filter="fade">
                                      <p:cBhvr>
                                        <p:cTn id="43" dur="500"/>
                                        <p:tgtEl>
                                          <p:spTgt spid="123"/>
                                        </p:tgtEl>
                                      </p:cBhvr>
                                    </p:animEffect>
                                  </p:childTnLst>
                                </p:cTn>
                              </p:par>
                              <p:par>
                                <p:cTn id="44" presetID="10" presetClass="entr" presetSubtype="0" fill="hold" nodeType="withEffect">
                                  <p:stCondLst>
                                    <p:cond delay="750"/>
                                  </p:stCondLst>
                                  <p:childTnLst>
                                    <p:set>
                                      <p:cBhvr>
                                        <p:cTn id="45" dur="1" fill="hold">
                                          <p:stCondLst>
                                            <p:cond delay="0"/>
                                          </p:stCondLst>
                                        </p:cTn>
                                        <p:tgtEl>
                                          <p:spTgt spid="125"/>
                                        </p:tgtEl>
                                        <p:attrNameLst>
                                          <p:attrName>style.visibility</p:attrName>
                                        </p:attrNameLst>
                                      </p:cBhvr>
                                      <p:to>
                                        <p:strVal val="visible"/>
                                      </p:to>
                                    </p:set>
                                    <p:animEffect transition="in" filter="fade">
                                      <p:cBhvr>
                                        <p:cTn id="46" dur="500"/>
                                        <p:tgtEl>
                                          <p:spTgt spid="125"/>
                                        </p:tgtEl>
                                      </p:cBhvr>
                                    </p:animEffect>
                                  </p:childTnLst>
                                </p:cTn>
                              </p:par>
                              <p:par>
                                <p:cTn id="47" presetID="10" presetClass="entr" presetSubtype="0" fill="hold" nodeType="withEffect">
                                  <p:stCondLst>
                                    <p:cond delay="1000"/>
                                  </p:stCondLst>
                                  <p:childTnLst>
                                    <p:set>
                                      <p:cBhvr>
                                        <p:cTn id="48" dur="1" fill="hold">
                                          <p:stCondLst>
                                            <p:cond delay="0"/>
                                          </p:stCondLst>
                                        </p:cTn>
                                        <p:tgtEl>
                                          <p:spTgt spid="124"/>
                                        </p:tgtEl>
                                        <p:attrNameLst>
                                          <p:attrName>style.visibility</p:attrName>
                                        </p:attrNameLst>
                                      </p:cBhvr>
                                      <p:to>
                                        <p:strVal val="visible"/>
                                      </p:to>
                                    </p:set>
                                    <p:animEffect transition="in" filter="fade">
                                      <p:cBhvr>
                                        <p:cTn id="49" dur="500"/>
                                        <p:tgtEl>
                                          <p:spTgt spid="124"/>
                                        </p:tgtEl>
                                      </p:cBhvr>
                                    </p:animEffect>
                                  </p:childTnLst>
                                </p:cTn>
                              </p:par>
                              <p:par>
                                <p:cTn id="50" presetID="10" presetClass="entr" presetSubtype="0" fill="hold" nodeType="withEffect">
                                  <p:stCondLst>
                                    <p:cond delay="1250"/>
                                  </p:stCondLst>
                                  <p:childTnLst>
                                    <p:set>
                                      <p:cBhvr>
                                        <p:cTn id="51" dur="1" fill="hold">
                                          <p:stCondLst>
                                            <p:cond delay="0"/>
                                          </p:stCondLst>
                                        </p:cTn>
                                        <p:tgtEl>
                                          <p:spTgt spid="143"/>
                                        </p:tgtEl>
                                        <p:attrNameLst>
                                          <p:attrName>style.visibility</p:attrName>
                                        </p:attrNameLst>
                                      </p:cBhvr>
                                      <p:to>
                                        <p:strVal val="visible"/>
                                      </p:to>
                                    </p:set>
                                    <p:animEffect transition="in" filter="fade">
                                      <p:cBhvr>
                                        <p:cTn id="52"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EAFD-2DA3-44A2-B129-45E3C9FCB066}"/>
              </a:ext>
            </a:extLst>
          </p:cNvPr>
          <p:cNvSpPr>
            <a:spLocks noGrp="1"/>
          </p:cNvSpPr>
          <p:nvPr>
            <p:ph type="title"/>
          </p:nvPr>
        </p:nvSpPr>
        <p:spPr>
          <a:xfrm>
            <a:off x="0" y="0"/>
            <a:ext cx="9143999" cy="1325563"/>
          </a:xfrm>
        </p:spPr>
        <p:txBody>
          <a:bodyPr/>
          <a:lstStyle/>
          <a:p>
            <a:r>
              <a:rPr lang="en-US" sz="4000" dirty="0"/>
              <a:t>Use case 1: Congestion Control    	(per-packet aggregation)</a:t>
            </a:r>
          </a:p>
        </p:txBody>
      </p:sp>
      <p:sp>
        <p:nvSpPr>
          <p:cNvPr id="3" name="Content Placeholder 2">
            <a:extLst>
              <a:ext uri="{FF2B5EF4-FFF2-40B4-BE49-F238E27FC236}">
                <a16:creationId xmlns:a16="http://schemas.microsoft.com/office/drawing/2014/main" id="{928F1D98-8BA5-49AA-9079-BDF936718911}"/>
              </a:ext>
            </a:extLst>
          </p:cNvPr>
          <p:cNvSpPr>
            <a:spLocks noGrp="1"/>
          </p:cNvSpPr>
          <p:nvPr>
            <p:ph idx="1"/>
          </p:nvPr>
        </p:nvSpPr>
        <p:spPr>
          <a:xfrm>
            <a:off x="-68244" y="1361598"/>
            <a:ext cx="9212243" cy="4984608"/>
          </a:xfrm>
        </p:spPr>
        <p:txBody>
          <a:bodyPr/>
          <a:lstStyle/>
          <a:p>
            <a:pPr>
              <a:lnSpc>
                <a:spcPct val="150000"/>
              </a:lnSpc>
              <a:spcBef>
                <a:spcPts val="1200"/>
              </a:spcBef>
            </a:pPr>
            <a:r>
              <a:rPr lang="en-US" sz="2200" dirty="0"/>
              <a:t>Alibaba’s HPCC uses INT to collect latency and queue information to determine the sending rate.</a:t>
            </a:r>
          </a:p>
          <a:p>
            <a:pPr>
              <a:lnSpc>
                <a:spcPct val="150000"/>
              </a:lnSpc>
              <a:spcBef>
                <a:spcPts val="1200"/>
              </a:spcBef>
            </a:pPr>
            <a:r>
              <a:rPr lang="en-US" sz="2200" dirty="0"/>
              <a:t>The relevant quantity can be expressed as a MAX over a value that is approximated at switches for each packet.</a:t>
            </a:r>
          </a:p>
        </p:txBody>
      </p:sp>
      <p:sp>
        <p:nvSpPr>
          <p:cNvPr id="6" name="Rectangle 5">
            <a:extLst>
              <a:ext uri="{FF2B5EF4-FFF2-40B4-BE49-F238E27FC236}">
                <a16:creationId xmlns:a16="http://schemas.microsoft.com/office/drawing/2014/main" id="{1B53C30F-4233-41C8-B4CD-287B407D6541}"/>
              </a:ext>
            </a:extLst>
          </p:cNvPr>
          <p:cNvSpPr/>
          <p:nvPr/>
        </p:nvSpPr>
        <p:spPr>
          <a:xfrm>
            <a:off x="1773423" y="6822158"/>
            <a:ext cx="5969480" cy="368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2">
            <a:extLst>
              <a:ext uri="{FF2B5EF4-FFF2-40B4-BE49-F238E27FC236}">
                <a16:creationId xmlns:a16="http://schemas.microsoft.com/office/drawing/2014/main" id="{56192814-C938-4AE0-B531-98C56FDECBB4}"/>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20</a:t>
            </a:fld>
            <a:endParaRPr lang="en-US" sz="1200" dirty="0">
              <a:solidFill>
                <a:schemeClr val="tx1">
                  <a:tint val="75000"/>
                </a:schemeClr>
              </a:solidFill>
            </a:endParaRPr>
          </a:p>
        </p:txBody>
      </p:sp>
      <p:graphicFrame>
        <p:nvGraphicFramePr>
          <p:cNvPr id="8" name="Object 7">
            <a:extLst>
              <a:ext uri="{FF2B5EF4-FFF2-40B4-BE49-F238E27FC236}">
                <a16:creationId xmlns:a16="http://schemas.microsoft.com/office/drawing/2014/main" id="{27B4E4B7-605A-45D6-A68D-A3C014716DA8}"/>
              </a:ext>
            </a:extLst>
          </p:cNvPr>
          <p:cNvGraphicFramePr>
            <a:graphicFrameLocks noChangeAspect="1"/>
          </p:cNvGraphicFramePr>
          <p:nvPr>
            <p:extLst>
              <p:ext uri="{D42A27DB-BD31-4B8C-83A1-F6EECF244321}">
                <p14:modId xmlns:p14="http://schemas.microsoft.com/office/powerpoint/2010/main" val="2638976694"/>
              </p:ext>
            </p:extLst>
          </p:nvPr>
        </p:nvGraphicFramePr>
        <p:xfrm>
          <a:off x="1041400" y="3831209"/>
          <a:ext cx="5364480" cy="2659949"/>
        </p:xfrm>
        <a:graphic>
          <a:graphicData uri="http://schemas.openxmlformats.org/presentationml/2006/ole">
            <mc:AlternateContent xmlns:mc="http://schemas.openxmlformats.org/markup-compatibility/2006">
              <mc:Choice xmlns:v="urn:schemas-microsoft-com:vml" Requires="v">
                <p:oleObj spid="_x0000_s6355" name="PDF" r:id="rId4" imgW="0" imgH="360" progId="FoxitReader.Document">
                  <p:embed/>
                </p:oleObj>
              </mc:Choice>
              <mc:Fallback>
                <p:oleObj name="PDF" r:id="rId4" imgW="0" imgH="360" progId="FoxitReader.Document">
                  <p:embed/>
                  <p:pic>
                    <p:nvPicPr>
                      <p:cNvPr id="0" name=""/>
                      <p:cNvPicPr/>
                      <p:nvPr/>
                    </p:nvPicPr>
                    <p:blipFill>
                      <a:blip r:embed="rId5"/>
                      <a:stretch>
                        <a:fillRect/>
                      </a:stretch>
                    </p:blipFill>
                    <p:spPr>
                      <a:xfrm>
                        <a:off x="1041400" y="3831209"/>
                        <a:ext cx="5364480" cy="2659949"/>
                      </a:xfrm>
                      <a:prstGeom prst="rect">
                        <a:avLst/>
                      </a:prstGeom>
                    </p:spPr>
                  </p:pic>
                </p:oleObj>
              </mc:Fallback>
            </mc:AlternateContent>
          </a:graphicData>
        </a:graphic>
      </p:graphicFrame>
    </p:spTree>
    <p:extLst>
      <p:ext uri="{BB962C8B-B14F-4D97-AF65-F5344CB8AC3E}">
        <p14:creationId xmlns:p14="http://schemas.microsoft.com/office/powerpoint/2010/main" val="270752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EAFD-2DA3-44A2-B129-45E3C9FCB066}"/>
              </a:ext>
            </a:extLst>
          </p:cNvPr>
          <p:cNvSpPr>
            <a:spLocks noGrp="1"/>
          </p:cNvSpPr>
          <p:nvPr>
            <p:ph type="title"/>
          </p:nvPr>
        </p:nvSpPr>
        <p:spPr>
          <a:xfrm>
            <a:off x="0" y="0"/>
            <a:ext cx="9143999" cy="1325563"/>
          </a:xfrm>
        </p:spPr>
        <p:txBody>
          <a:bodyPr/>
          <a:lstStyle/>
          <a:p>
            <a:r>
              <a:rPr lang="en-US" sz="4000" dirty="0"/>
              <a:t>Use case 2: Path Discovery</a:t>
            </a:r>
            <a:br>
              <a:rPr lang="en-US" sz="4000" dirty="0"/>
            </a:br>
            <a:r>
              <a:rPr lang="en-US" sz="4000" dirty="0"/>
              <a:t>	(static per-flow aggregation)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8F1D98-8BA5-49AA-9079-BDF936718911}"/>
                  </a:ext>
                </a:extLst>
              </p:cNvPr>
              <p:cNvSpPr>
                <a:spLocks noGrp="1"/>
              </p:cNvSpPr>
              <p:nvPr>
                <p:ph idx="1"/>
              </p:nvPr>
            </p:nvSpPr>
            <p:spPr>
              <a:xfrm>
                <a:off x="-68244" y="1361598"/>
                <a:ext cx="9212243" cy="2066699"/>
              </a:xfrm>
            </p:spPr>
            <p:txBody>
              <a:bodyPr/>
              <a:lstStyle/>
              <a:p>
                <a14:m>
                  <m:oMath xmlns:m="http://schemas.openxmlformats.org/officeDocument/2006/math">
                    <m:r>
                      <a:rPr lang="en-US" sz="2600" b="1" i="1" smtClean="0">
                        <a:latin typeface="Cambria Math" panose="02040503050406030204" pitchFamily="18" charset="0"/>
                      </a:rPr>
                      <m:t>𝒗</m:t>
                    </m:r>
                    <m:d>
                      <m:dPr>
                        <m:ctrlPr>
                          <a:rPr lang="en-US" sz="2600" b="1" i="1" smtClean="0">
                            <a:latin typeface="Cambria Math" panose="02040503050406030204" pitchFamily="18" charset="0"/>
                          </a:rPr>
                        </m:ctrlPr>
                      </m:dPr>
                      <m:e>
                        <m:sSub>
                          <m:sSubPr>
                            <m:ctrlPr>
                              <a:rPr lang="en-US" sz="2600" b="1" i="1" smtClean="0">
                                <a:latin typeface="Cambria Math" panose="02040503050406030204" pitchFamily="18" charset="0"/>
                              </a:rPr>
                            </m:ctrlPr>
                          </m:sSubPr>
                          <m:e>
                            <m:r>
                              <a:rPr lang="en-US" sz="2600" b="1" i="1" smtClean="0">
                                <a:latin typeface="Cambria Math" panose="02040503050406030204" pitchFamily="18" charset="0"/>
                              </a:rPr>
                              <m:t>𝒑</m:t>
                            </m:r>
                          </m:e>
                          <m:sub>
                            <m:r>
                              <a:rPr lang="en-US" sz="2600" b="1" i="1" smtClean="0">
                                <a:latin typeface="Cambria Math" panose="02040503050406030204" pitchFamily="18" charset="0"/>
                              </a:rPr>
                              <m:t>𝒋</m:t>
                            </m:r>
                          </m:sub>
                        </m:sSub>
                        <m:r>
                          <a:rPr lang="en-US" sz="2600" b="1" i="1" smtClean="0">
                            <a:latin typeface="Cambria Math" panose="02040503050406030204" pitchFamily="18" charset="0"/>
                          </a:rPr>
                          <m:t>,</m:t>
                        </m:r>
                        <m:r>
                          <a:rPr lang="en-US" sz="2600" b="1" i="1" smtClean="0">
                            <a:latin typeface="Cambria Math" panose="02040503050406030204" pitchFamily="18" charset="0"/>
                          </a:rPr>
                          <m:t>𝒔</m:t>
                        </m:r>
                      </m:e>
                    </m:d>
                    <m:r>
                      <a:rPr lang="en-US" sz="2600" b="1" i="1" smtClean="0">
                        <a:latin typeface="Cambria Math" panose="02040503050406030204" pitchFamily="18" charset="0"/>
                      </a:rPr>
                      <m:t>=</m:t>
                    </m:r>
                    <m:r>
                      <a:rPr lang="en-US" sz="2600" b="1" i="1" smtClean="0">
                        <a:latin typeface="Cambria Math" panose="02040503050406030204" pitchFamily="18" charset="0"/>
                      </a:rPr>
                      <m:t>𝑰</m:t>
                    </m:r>
                    <m:sSub>
                      <m:sSubPr>
                        <m:ctrlPr>
                          <a:rPr lang="en-US" sz="2600" b="1" i="1" smtClean="0">
                            <a:latin typeface="Cambria Math" panose="02040503050406030204" pitchFamily="18" charset="0"/>
                          </a:rPr>
                        </m:ctrlPr>
                      </m:sSubPr>
                      <m:e>
                        <m:r>
                          <a:rPr lang="en-US" sz="2600" b="1" i="1" smtClean="0">
                            <a:latin typeface="Cambria Math" panose="02040503050406030204" pitchFamily="18" charset="0"/>
                          </a:rPr>
                          <m:t>𝑫</m:t>
                        </m:r>
                      </m:e>
                      <m:sub>
                        <m:r>
                          <a:rPr lang="en-US" sz="2600" b="1" i="1" smtClean="0">
                            <a:latin typeface="Cambria Math" panose="02040503050406030204" pitchFamily="18" charset="0"/>
                          </a:rPr>
                          <m:t>𝒔</m:t>
                        </m:r>
                      </m:sub>
                    </m:sSub>
                  </m:oMath>
                </a14:m>
                <a:endParaRPr lang="en-US" sz="2600" dirty="0"/>
              </a:p>
              <a:p>
                <a:r>
                  <a:rPr lang="en-US" dirty="0"/>
                  <a:t>Baseline solution: write a sampled ID on each packet.</a:t>
                </a:r>
              </a:p>
              <a:p>
                <a:pPr lvl="1"/>
                <a:r>
                  <a:rPr lang="en-US" sz="2100" dirty="0"/>
                  <a:t>We can use the TTL field to get the hop number and run Reservoir Sampling (</a:t>
                </a:r>
                <a:r>
                  <a:rPr lang="en-US" sz="2100" dirty="0" err="1"/>
                  <a:t>Sattari</a:t>
                </a:r>
                <a:r>
                  <a:rPr lang="en-US" sz="2100" dirty="0"/>
                  <a:t> et al., 2010).</a:t>
                </a:r>
              </a:p>
            </p:txBody>
          </p:sp>
        </mc:Choice>
        <mc:Fallback xmlns="">
          <p:sp>
            <p:nvSpPr>
              <p:cNvPr id="3" name="Content Placeholder 2">
                <a:extLst>
                  <a:ext uri="{FF2B5EF4-FFF2-40B4-BE49-F238E27FC236}">
                    <a16:creationId xmlns:a16="http://schemas.microsoft.com/office/drawing/2014/main" id="{928F1D98-8BA5-49AA-9079-BDF936718911}"/>
                  </a:ext>
                </a:extLst>
              </p:cNvPr>
              <p:cNvSpPr>
                <a:spLocks noGrp="1" noRot="1" noChangeAspect="1" noMove="1" noResize="1" noEditPoints="1" noAdjustHandles="1" noChangeArrowheads="1" noChangeShapeType="1" noTextEdit="1"/>
              </p:cNvSpPr>
              <p:nvPr>
                <p:ph idx="1"/>
              </p:nvPr>
            </p:nvSpPr>
            <p:spPr>
              <a:xfrm>
                <a:off x="-68244" y="1361598"/>
                <a:ext cx="9212243" cy="2066699"/>
              </a:xfr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B53C30F-4233-41C8-B4CD-287B407D6541}"/>
              </a:ext>
            </a:extLst>
          </p:cNvPr>
          <p:cNvSpPr/>
          <p:nvPr/>
        </p:nvSpPr>
        <p:spPr>
          <a:xfrm>
            <a:off x="1773423" y="6548692"/>
            <a:ext cx="5969480" cy="368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469138B-5ED6-429F-850A-A4DCB81751F4}"/>
              </a:ext>
            </a:extLst>
          </p:cNvPr>
          <p:cNvSpPr/>
          <p:nvPr/>
        </p:nvSpPr>
        <p:spPr>
          <a:xfrm>
            <a:off x="274320" y="331552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a:t>
            </a:r>
          </a:p>
        </p:txBody>
      </p:sp>
      <p:sp>
        <p:nvSpPr>
          <p:cNvPr id="7" name="Oval 6">
            <a:extLst>
              <a:ext uri="{FF2B5EF4-FFF2-40B4-BE49-F238E27FC236}">
                <a16:creationId xmlns:a16="http://schemas.microsoft.com/office/drawing/2014/main" id="{F18F1E2C-EE03-4B9A-AA31-4C0CEF6828C3}"/>
              </a:ext>
            </a:extLst>
          </p:cNvPr>
          <p:cNvSpPr/>
          <p:nvPr/>
        </p:nvSpPr>
        <p:spPr>
          <a:xfrm>
            <a:off x="2834640" y="331552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8" name="Oval 7">
            <a:extLst>
              <a:ext uri="{FF2B5EF4-FFF2-40B4-BE49-F238E27FC236}">
                <a16:creationId xmlns:a16="http://schemas.microsoft.com/office/drawing/2014/main" id="{2262AECA-1E74-4E85-BACA-3918FD20F430}"/>
              </a:ext>
            </a:extLst>
          </p:cNvPr>
          <p:cNvSpPr/>
          <p:nvPr/>
        </p:nvSpPr>
        <p:spPr>
          <a:xfrm>
            <a:off x="5394960" y="3315527"/>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C</a:t>
            </a:r>
          </a:p>
        </p:txBody>
      </p:sp>
      <p:sp>
        <p:nvSpPr>
          <p:cNvPr id="9" name="Oval 8">
            <a:extLst>
              <a:ext uri="{FF2B5EF4-FFF2-40B4-BE49-F238E27FC236}">
                <a16:creationId xmlns:a16="http://schemas.microsoft.com/office/drawing/2014/main" id="{A8BC1FD0-D2CB-44CA-A9B0-7663A1E877DE}"/>
              </a:ext>
            </a:extLst>
          </p:cNvPr>
          <p:cNvSpPr/>
          <p:nvPr/>
        </p:nvSpPr>
        <p:spPr>
          <a:xfrm>
            <a:off x="7955280" y="3316230"/>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D</a:t>
            </a:r>
          </a:p>
        </p:txBody>
      </p:sp>
      <p:cxnSp>
        <p:nvCxnSpPr>
          <p:cNvPr id="10" name="Straight Arrow Connector 9">
            <a:extLst>
              <a:ext uri="{FF2B5EF4-FFF2-40B4-BE49-F238E27FC236}">
                <a16:creationId xmlns:a16="http://schemas.microsoft.com/office/drawing/2014/main" id="{636B57BF-D1A8-4A05-BEBF-9D3F90979C7E}"/>
              </a:ext>
            </a:extLst>
          </p:cNvPr>
          <p:cNvCxnSpPr>
            <a:cxnSpLocks/>
            <a:stCxn id="5" idx="6"/>
            <a:endCxn id="7" idx="2"/>
          </p:cNvCxnSpPr>
          <p:nvPr/>
        </p:nvCxnSpPr>
        <p:spPr>
          <a:xfrm>
            <a:off x="1188720" y="3772727"/>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B6AC85B-8ECD-4B6F-B743-94524533430C}"/>
              </a:ext>
            </a:extLst>
          </p:cNvPr>
          <p:cNvCxnSpPr>
            <a:cxnSpLocks/>
            <a:stCxn id="7" idx="6"/>
            <a:endCxn id="8" idx="2"/>
          </p:cNvCxnSpPr>
          <p:nvPr/>
        </p:nvCxnSpPr>
        <p:spPr>
          <a:xfrm>
            <a:off x="3749040" y="3772727"/>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7935CA4-E454-441E-8DFC-BC33127F6AB5}"/>
              </a:ext>
            </a:extLst>
          </p:cNvPr>
          <p:cNvCxnSpPr>
            <a:cxnSpLocks/>
            <a:stCxn id="8" idx="6"/>
            <a:endCxn id="9" idx="2"/>
          </p:cNvCxnSpPr>
          <p:nvPr/>
        </p:nvCxnSpPr>
        <p:spPr>
          <a:xfrm>
            <a:off x="6309360" y="3772727"/>
            <a:ext cx="1645920" cy="703"/>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41D5CFB8-16B9-4F69-87F6-DA7156E56B4A}"/>
                  </a:ext>
                </a:extLst>
              </p:cNvPr>
              <p:cNvSpPr txBox="1">
                <a:spLocks/>
              </p:cNvSpPr>
              <p:nvPr/>
            </p:nvSpPr>
            <p:spPr bwMode="auto">
              <a:xfrm>
                <a:off x="152041" y="5785161"/>
                <a:ext cx="8717639" cy="7873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4"/>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 </a:t>
                </a:r>
                <a:r>
                  <a:rPr lang="en-US" i="1" dirty="0"/>
                  <a:t>Coupon Collector </a:t>
                </a:r>
                <a:r>
                  <a:rPr lang="en-US" dirty="0"/>
                  <a:t>process. For </a:t>
                </a:r>
                <a14:m>
                  <m:oMath xmlns:m="http://schemas.openxmlformats.org/officeDocument/2006/math">
                    <m:r>
                      <a:rPr lang="en-US" b="0" i="1" smtClean="0">
                        <a:latin typeface="Cambria Math" panose="02040503050406030204" pitchFamily="18" charset="0"/>
                      </a:rPr>
                      <m:t>𝑘</m:t>
                    </m:r>
                  </m:oMath>
                </a14:m>
                <a:r>
                  <a:rPr lang="en-US" dirty="0"/>
                  <a:t> hops it will take </a:t>
                </a:r>
                <a14:m>
                  <m:oMath xmlns:m="http://schemas.openxmlformats.org/officeDocument/2006/math">
                    <m:func>
                      <m:funcPr>
                        <m:ctrlPr>
                          <a:rPr lang="en-US" b="0" i="1" smtClean="0">
                            <a:latin typeface="Cambria Math" panose="02040503050406030204" pitchFamily="18" charset="0"/>
                          </a:rPr>
                        </m:ctrlPr>
                      </m:funcPr>
                      <m:fName>
                        <m:r>
                          <a:rPr lang="en-US" b="0" i="1" smtClean="0">
                            <a:latin typeface="Cambria Math" panose="02040503050406030204" pitchFamily="18" charset="0"/>
                          </a:rPr>
                          <m:t>𝑘</m:t>
                        </m:r>
                        <m:r>
                          <m:rPr>
                            <m:sty m:val="p"/>
                          </m:rPr>
                          <a:rPr lang="en-US" b="0" i="0" smtClean="0">
                            <a:latin typeface="Cambria Math" panose="02040503050406030204" pitchFamily="18" charset="0"/>
                          </a:rPr>
                          <m:t>ln</m:t>
                        </m:r>
                      </m:fName>
                      <m:e>
                        <m:r>
                          <a:rPr lang="en-US" b="0" i="1" smtClean="0">
                            <a:latin typeface="Cambria Math" panose="02040503050406030204" pitchFamily="18" charset="0"/>
                          </a:rPr>
                          <m:t>𝑘</m:t>
                        </m:r>
                      </m:e>
                    </m:func>
                    <m:r>
                      <a:rPr lang="en-US" b="0" i="1" smtClean="0">
                        <a:latin typeface="Cambria Math" panose="02040503050406030204" pitchFamily="18" charset="0"/>
                      </a:rPr>
                      <m:t>(1+</m:t>
                    </m:r>
                    <m:r>
                      <a:rPr lang="en-US" b="0" i="1" smtClean="0">
                        <a:latin typeface="Cambria Math" panose="02040503050406030204" pitchFamily="18" charset="0"/>
                      </a:rPr>
                      <m:t>𝑜</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oMath>
                </a14:m>
                <a:r>
                  <a:rPr lang="en-US" dirty="0"/>
                  <a:t> packets to detect the path.</a:t>
                </a:r>
              </a:p>
            </p:txBody>
          </p:sp>
        </mc:Choice>
        <mc:Fallback xmlns="">
          <p:sp>
            <p:nvSpPr>
              <p:cNvPr id="13" name="Content Placeholder 2">
                <a:extLst>
                  <a:ext uri="{FF2B5EF4-FFF2-40B4-BE49-F238E27FC236}">
                    <a16:creationId xmlns:a16="http://schemas.microsoft.com/office/drawing/2014/main" id="{41D5CFB8-16B9-4F69-87F6-DA7156E56B4A}"/>
                  </a:ext>
                </a:extLst>
              </p:cNvPr>
              <p:cNvSpPr txBox="1">
                <a:spLocks noRot="1" noChangeAspect="1" noMove="1" noResize="1" noEditPoints="1" noAdjustHandles="1" noChangeArrowheads="1" noChangeShapeType="1" noTextEdit="1"/>
              </p:cNvSpPr>
              <p:nvPr/>
            </p:nvSpPr>
            <p:spPr bwMode="auto">
              <a:xfrm>
                <a:off x="152041" y="5785161"/>
                <a:ext cx="8717639" cy="787384"/>
              </a:xfrm>
              <a:prstGeom prst="rect">
                <a:avLst/>
              </a:prstGeom>
              <a:blipFill>
                <a:blip r:embed="rId5"/>
                <a:stretch>
                  <a:fillRect t="-6977" b="-217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5851450D-97E6-4157-9D3E-833952712824}"/>
              </a:ext>
            </a:extLst>
          </p:cNvPr>
          <p:cNvSpPr/>
          <p:nvPr/>
        </p:nvSpPr>
        <p:spPr>
          <a:xfrm>
            <a:off x="8090193" y="4259580"/>
            <a:ext cx="640080"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rPr>
              <a:t>C</a:t>
            </a:r>
          </a:p>
        </p:txBody>
      </p:sp>
      <p:sp>
        <p:nvSpPr>
          <p:cNvPr id="15" name="Rectangle: Rounded Corners 14">
            <a:extLst>
              <a:ext uri="{FF2B5EF4-FFF2-40B4-BE49-F238E27FC236}">
                <a16:creationId xmlns:a16="http://schemas.microsoft.com/office/drawing/2014/main" id="{4518EB0F-7E29-4884-BB33-98E011CC7AF5}"/>
              </a:ext>
            </a:extLst>
          </p:cNvPr>
          <p:cNvSpPr/>
          <p:nvPr/>
        </p:nvSpPr>
        <p:spPr>
          <a:xfrm>
            <a:off x="8090193" y="4488180"/>
            <a:ext cx="640080"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rPr>
              <a:t>A</a:t>
            </a:r>
          </a:p>
        </p:txBody>
      </p:sp>
      <p:sp>
        <p:nvSpPr>
          <p:cNvPr id="16" name="Rectangle: Rounded Corners 15">
            <a:extLst>
              <a:ext uri="{FF2B5EF4-FFF2-40B4-BE49-F238E27FC236}">
                <a16:creationId xmlns:a16="http://schemas.microsoft.com/office/drawing/2014/main" id="{CD825B2F-23F1-4724-AECB-4E72DEB69881}"/>
              </a:ext>
            </a:extLst>
          </p:cNvPr>
          <p:cNvSpPr/>
          <p:nvPr/>
        </p:nvSpPr>
        <p:spPr>
          <a:xfrm>
            <a:off x="8090193" y="4716780"/>
            <a:ext cx="640080"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rPr>
              <a:t>A</a:t>
            </a:r>
          </a:p>
        </p:txBody>
      </p:sp>
      <p:sp>
        <p:nvSpPr>
          <p:cNvPr id="17" name="Rectangle: Rounded Corners 16">
            <a:extLst>
              <a:ext uri="{FF2B5EF4-FFF2-40B4-BE49-F238E27FC236}">
                <a16:creationId xmlns:a16="http://schemas.microsoft.com/office/drawing/2014/main" id="{03C82DC3-0966-4972-A208-70EA7B3EFD82}"/>
              </a:ext>
            </a:extLst>
          </p:cNvPr>
          <p:cNvSpPr/>
          <p:nvPr/>
        </p:nvSpPr>
        <p:spPr>
          <a:xfrm>
            <a:off x="8090193" y="4945380"/>
            <a:ext cx="640080"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rPr>
              <a:t>D</a:t>
            </a:r>
          </a:p>
        </p:txBody>
      </p:sp>
      <p:sp>
        <p:nvSpPr>
          <p:cNvPr id="18" name="Rectangle: Rounded Corners 17">
            <a:extLst>
              <a:ext uri="{FF2B5EF4-FFF2-40B4-BE49-F238E27FC236}">
                <a16:creationId xmlns:a16="http://schemas.microsoft.com/office/drawing/2014/main" id="{F86707D9-85C9-4752-8ACB-BE3E98AAB93F}"/>
              </a:ext>
            </a:extLst>
          </p:cNvPr>
          <p:cNvSpPr/>
          <p:nvPr/>
        </p:nvSpPr>
        <p:spPr>
          <a:xfrm>
            <a:off x="8090193" y="5173980"/>
            <a:ext cx="640080"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rPr>
              <a:t>A</a:t>
            </a:r>
          </a:p>
        </p:txBody>
      </p:sp>
      <p:sp>
        <p:nvSpPr>
          <p:cNvPr id="19" name="Rectangle: Rounded Corners 18">
            <a:extLst>
              <a:ext uri="{FF2B5EF4-FFF2-40B4-BE49-F238E27FC236}">
                <a16:creationId xmlns:a16="http://schemas.microsoft.com/office/drawing/2014/main" id="{2E03D47D-2957-419A-B6A4-9C1E2823AA86}"/>
              </a:ext>
            </a:extLst>
          </p:cNvPr>
          <p:cNvSpPr/>
          <p:nvPr/>
        </p:nvSpPr>
        <p:spPr>
          <a:xfrm>
            <a:off x="8090193" y="5402580"/>
            <a:ext cx="640080"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rPr>
              <a:t>C</a:t>
            </a:r>
          </a:p>
        </p:txBody>
      </p:sp>
      <p:sp>
        <p:nvSpPr>
          <p:cNvPr id="20" name="Rectangle: Rounded Corners 19">
            <a:extLst>
              <a:ext uri="{FF2B5EF4-FFF2-40B4-BE49-F238E27FC236}">
                <a16:creationId xmlns:a16="http://schemas.microsoft.com/office/drawing/2014/main" id="{1E271674-DABB-404A-98BA-6C768E51BE73}"/>
              </a:ext>
            </a:extLst>
          </p:cNvPr>
          <p:cNvSpPr/>
          <p:nvPr/>
        </p:nvSpPr>
        <p:spPr>
          <a:xfrm>
            <a:off x="8090193" y="5631180"/>
            <a:ext cx="640080"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rPr>
              <a:t>B</a:t>
            </a:r>
          </a:p>
        </p:txBody>
      </p:sp>
      <p:sp>
        <p:nvSpPr>
          <p:cNvPr id="21" name="Slide Number Placeholder 2">
            <a:extLst>
              <a:ext uri="{FF2B5EF4-FFF2-40B4-BE49-F238E27FC236}">
                <a16:creationId xmlns:a16="http://schemas.microsoft.com/office/drawing/2014/main" id="{1B07A5CF-F1B6-4673-9D03-B6E81AFF6A48}"/>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21</a:t>
            </a:fld>
            <a:endParaRPr lang="en-US" sz="1200" dirty="0">
              <a:solidFill>
                <a:schemeClr val="tx1">
                  <a:tint val="75000"/>
                </a:schemeClr>
              </a:solidFill>
            </a:endParaRPr>
          </a:p>
        </p:txBody>
      </p:sp>
    </p:spTree>
    <p:extLst>
      <p:ext uri="{BB962C8B-B14F-4D97-AF65-F5344CB8AC3E}">
        <p14:creationId xmlns:p14="http://schemas.microsoft.com/office/powerpoint/2010/main" val="62972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50"/>
                                        <p:tgtEl>
                                          <p:spTgt spid="16"/>
                                        </p:tgtEl>
                                      </p:cBhvr>
                                    </p:animEffect>
                                  </p:childTnLst>
                                </p:cTn>
                              </p:par>
                            </p:childTnLst>
                          </p:cTn>
                        </p:par>
                        <p:par>
                          <p:cTn id="32" fill="hold">
                            <p:stCondLst>
                              <p:cond delay="75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250"/>
                                        <p:tgtEl>
                                          <p:spTgt spid="17"/>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250"/>
                                        <p:tgtEl>
                                          <p:spTgt spid="18"/>
                                        </p:tgtEl>
                                      </p:cBhvr>
                                    </p:animEffect>
                                  </p:childTnLst>
                                </p:cTn>
                              </p:par>
                            </p:childTnLst>
                          </p:cTn>
                        </p:par>
                        <p:par>
                          <p:cTn id="40" fill="hold">
                            <p:stCondLst>
                              <p:cond delay="125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25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Effect transition="in" filter="fade">
                                      <p:cBhvr>
                                        <p:cTn id="5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16" grpId="0" animBg="1"/>
      <p:bldP spid="17" grpId="0" animBg="1"/>
      <p:bldP spid="18" grpId="0" animBg="1"/>
      <p:bldP spid="19" grpId="0" animBg="1"/>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EAFD-2DA3-44A2-B129-45E3C9FCB066}"/>
              </a:ext>
            </a:extLst>
          </p:cNvPr>
          <p:cNvSpPr>
            <a:spLocks noGrp="1"/>
          </p:cNvSpPr>
          <p:nvPr>
            <p:ph type="title"/>
          </p:nvPr>
        </p:nvSpPr>
        <p:spPr>
          <a:xfrm>
            <a:off x="0" y="0"/>
            <a:ext cx="9143999" cy="1325563"/>
          </a:xfrm>
        </p:spPr>
        <p:txBody>
          <a:bodyPr/>
          <a:lstStyle/>
          <a:p>
            <a:r>
              <a:rPr lang="en-US" sz="3200" dirty="0"/>
              <a:t>Coupon Collector Process</a:t>
            </a:r>
          </a:p>
        </p:txBody>
      </p:sp>
      <p:sp>
        <p:nvSpPr>
          <p:cNvPr id="6" name="Rectangle 5">
            <a:extLst>
              <a:ext uri="{FF2B5EF4-FFF2-40B4-BE49-F238E27FC236}">
                <a16:creationId xmlns:a16="http://schemas.microsoft.com/office/drawing/2014/main" id="{1B53C30F-4233-41C8-B4CD-287B407D6541}"/>
              </a:ext>
            </a:extLst>
          </p:cNvPr>
          <p:cNvSpPr/>
          <p:nvPr/>
        </p:nvSpPr>
        <p:spPr>
          <a:xfrm>
            <a:off x="1773423" y="6548692"/>
            <a:ext cx="5969480" cy="368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close up of a map&#10;&#10;Description automatically generated">
            <a:extLst>
              <a:ext uri="{FF2B5EF4-FFF2-40B4-BE49-F238E27FC236}">
                <a16:creationId xmlns:a16="http://schemas.microsoft.com/office/drawing/2014/main" id="{C6A3232D-3FBE-4B21-9542-40764E892BF2}"/>
              </a:ext>
            </a:extLst>
          </p:cNvPr>
          <p:cNvPicPr>
            <a:picLocks noChangeAspect="1"/>
          </p:cNvPicPr>
          <p:nvPr/>
        </p:nvPicPr>
        <p:blipFill>
          <a:blip r:embed="rId3"/>
          <a:stretch>
            <a:fillRect/>
          </a:stretch>
        </p:blipFill>
        <p:spPr>
          <a:xfrm>
            <a:off x="1289046" y="1421122"/>
            <a:ext cx="6565907" cy="4883393"/>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F2EA0E-38AF-4894-8E27-F689073804A6}"/>
                  </a:ext>
                </a:extLst>
              </p:cNvPr>
              <p:cNvSpPr txBox="1"/>
              <p:nvPr/>
            </p:nvSpPr>
            <p:spPr>
              <a:xfrm>
                <a:off x="6" y="3339598"/>
                <a:ext cx="330196" cy="954107"/>
              </a:xfrm>
              <a:prstGeom prst="rect">
                <a:avLst/>
              </a:prstGeom>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𝔼</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missing</m:t>
                      </m:r>
                    </m:oMath>
                  </m:oMathPara>
                </a14:m>
                <a:endParaRPr lang="en-US" sz="2800"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0" smtClean="0">
                          <a:latin typeface="Cambria Math" panose="02040503050406030204" pitchFamily="18" charset="0"/>
                        </a:rPr>
                        <m:t>       </m:t>
                      </m:r>
                      <m:r>
                        <m:rPr>
                          <m:sty m:val="p"/>
                        </m:rPr>
                        <a:rPr lang="en-US" sz="2800" b="0" i="0" smtClean="0">
                          <a:latin typeface="Cambria Math" panose="02040503050406030204" pitchFamily="18" charset="0"/>
                        </a:rPr>
                        <m:t>hops</m:t>
                      </m:r>
                      <m:r>
                        <a:rPr lang="en-US" sz="2800" b="0" i="0" smtClean="0">
                          <a:latin typeface="Cambria Math" panose="02040503050406030204" pitchFamily="18" charset="0"/>
                        </a:rPr>
                        <m:t>]</m:t>
                      </m:r>
                    </m:oMath>
                  </m:oMathPara>
                </a14:m>
                <a:endParaRPr lang="en-US" sz="2800" dirty="0"/>
              </a:p>
            </p:txBody>
          </p:sp>
        </mc:Choice>
        <mc:Fallback xmlns="">
          <p:sp>
            <p:nvSpPr>
              <p:cNvPr id="19" name="TextBox 18">
                <a:extLst>
                  <a:ext uri="{FF2B5EF4-FFF2-40B4-BE49-F238E27FC236}">
                    <a16:creationId xmlns:a16="http://schemas.microsoft.com/office/drawing/2014/main" id="{B6F2EA0E-38AF-4894-8E27-F689073804A6}"/>
                  </a:ext>
                </a:extLst>
              </p:cNvPr>
              <p:cNvSpPr txBox="1">
                <a:spLocks noRot="1" noChangeAspect="1" noMove="1" noResize="1" noEditPoints="1" noAdjustHandles="1" noChangeArrowheads="1" noChangeShapeType="1" noTextEdit="1"/>
              </p:cNvSpPr>
              <p:nvPr/>
            </p:nvSpPr>
            <p:spPr>
              <a:xfrm>
                <a:off x="6" y="3339598"/>
                <a:ext cx="330196" cy="954107"/>
              </a:xfrm>
              <a:prstGeom prst="rect">
                <a:avLst/>
              </a:prstGeom>
              <a:blipFill>
                <a:blip r:embed="rId4"/>
                <a:stretch>
                  <a:fillRect r="-388889"/>
                </a:stretch>
              </a:blipFill>
              <a:ln>
                <a:noFill/>
              </a:ln>
            </p:spPr>
            <p:txBody>
              <a:bodyPr/>
              <a:lstStyle/>
              <a:p>
                <a:r>
                  <a:rPr lang="en-US">
                    <a:noFill/>
                  </a:rPr>
                  <a:t> </a:t>
                </a:r>
              </a:p>
            </p:txBody>
          </p:sp>
        </mc:Fallback>
      </mc:AlternateContent>
      <p:sp>
        <p:nvSpPr>
          <p:cNvPr id="29" name="TextBox 28">
            <a:extLst>
              <a:ext uri="{FF2B5EF4-FFF2-40B4-BE49-F238E27FC236}">
                <a16:creationId xmlns:a16="http://schemas.microsoft.com/office/drawing/2014/main" id="{DE585893-0505-4589-82E6-A8897E648425}"/>
              </a:ext>
            </a:extLst>
          </p:cNvPr>
          <p:cNvSpPr txBox="1"/>
          <p:nvPr/>
        </p:nvSpPr>
        <p:spPr>
          <a:xfrm>
            <a:off x="2870204" y="6045560"/>
            <a:ext cx="5575296" cy="523220"/>
          </a:xfrm>
          <a:prstGeom prst="rect">
            <a:avLst/>
          </a:prstGeom>
          <a:ln>
            <a:noFill/>
          </a:ln>
        </p:spPr>
        <p:txBody>
          <a:bodyPr wrap="square" rtlCol="0">
            <a:spAutoFit/>
          </a:bodyPr>
          <a:lstStyle/>
          <a:p>
            <a:r>
              <a:rPr lang="en-US" sz="2800" dirty="0"/>
              <a:t>Number of samples</a:t>
            </a:r>
          </a:p>
        </p:txBody>
      </p:sp>
      <p:sp>
        <p:nvSpPr>
          <p:cNvPr id="10" name="Slide Number Placeholder 2">
            <a:extLst>
              <a:ext uri="{FF2B5EF4-FFF2-40B4-BE49-F238E27FC236}">
                <a16:creationId xmlns:a16="http://schemas.microsoft.com/office/drawing/2014/main" id="{5E9C6918-81AA-48C4-8DD0-0F9C18462649}"/>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22</a:t>
            </a:fld>
            <a:endParaRPr lang="en-US" sz="1200" dirty="0">
              <a:solidFill>
                <a:schemeClr val="tx1">
                  <a:tint val="75000"/>
                </a:schemeClr>
              </a:solidFill>
            </a:endParaRPr>
          </a:p>
        </p:txBody>
      </p:sp>
      <p:cxnSp>
        <p:nvCxnSpPr>
          <p:cNvPr id="9" name="Straight Connector 8">
            <a:extLst>
              <a:ext uri="{FF2B5EF4-FFF2-40B4-BE49-F238E27FC236}">
                <a16:creationId xmlns:a16="http://schemas.microsoft.com/office/drawing/2014/main" id="{D3DE9630-CB09-4DA1-A3C9-66BDA901CE61}"/>
              </a:ext>
            </a:extLst>
          </p:cNvPr>
          <p:cNvCxnSpPr/>
          <p:nvPr/>
        </p:nvCxnSpPr>
        <p:spPr>
          <a:xfrm flipV="1">
            <a:off x="4654549" y="1917700"/>
            <a:ext cx="0" cy="3898900"/>
          </a:xfrm>
          <a:prstGeom prst="line">
            <a:avLst/>
          </a:prstGeom>
          <a:ln>
            <a:solidFill>
              <a:srgbClr val="48A448"/>
            </a:solidFill>
            <a:prstDash val="sysDash"/>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C22A93C-63F9-44EA-95AB-FD28A2231D2F}"/>
                  </a:ext>
                </a:extLst>
              </p:cNvPr>
              <p:cNvSpPr txBox="1"/>
              <p:nvPr/>
            </p:nvSpPr>
            <p:spPr>
              <a:xfrm>
                <a:off x="1113023" y="1671320"/>
                <a:ext cx="660400" cy="400110"/>
              </a:xfrm>
              <a:prstGeom prst="rect">
                <a:avLst/>
              </a:prstGeom>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9C22A93C-63F9-44EA-95AB-FD28A2231D2F}"/>
                  </a:ext>
                </a:extLst>
              </p:cNvPr>
              <p:cNvSpPr txBox="1">
                <a:spLocks noRot="1" noChangeAspect="1" noMove="1" noResize="1" noEditPoints="1" noAdjustHandles="1" noChangeArrowheads="1" noChangeShapeType="1" noTextEdit="1"/>
              </p:cNvSpPr>
              <p:nvPr/>
            </p:nvSpPr>
            <p:spPr>
              <a:xfrm>
                <a:off x="1113023" y="1671320"/>
                <a:ext cx="660400" cy="400110"/>
              </a:xfrm>
              <a:prstGeom prst="rect">
                <a:avLst/>
              </a:prstGeom>
              <a:blipFill>
                <a:blip r:embed="rId5"/>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3001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EAFD-2DA3-44A2-B129-45E3C9FCB066}"/>
              </a:ext>
            </a:extLst>
          </p:cNvPr>
          <p:cNvSpPr>
            <a:spLocks noGrp="1"/>
          </p:cNvSpPr>
          <p:nvPr>
            <p:ph type="title"/>
          </p:nvPr>
        </p:nvSpPr>
        <p:spPr>
          <a:xfrm>
            <a:off x="0" y="0"/>
            <a:ext cx="9143999" cy="1325563"/>
          </a:xfrm>
        </p:spPr>
        <p:txBody>
          <a:bodyPr/>
          <a:lstStyle/>
          <a:p>
            <a:r>
              <a:rPr lang="en-US" sz="3200" dirty="0"/>
              <a:t>The power of Coding</a:t>
            </a:r>
          </a:p>
        </p:txBody>
      </p:sp>
      <p:sp>
        <p:nvSpPr>
          <p:cNvPr id="10" name="Slide Number Placeholder 2">
            <a:extLst>
              <a:ext uri="{FF2B5EF4-FFF2-40B4-BE49-F238E27FC236}">
                <a16:creationId xmlns:a16="http://schemas.microsoft.com/office/drawing/2014/main" id="{5E9C6918-81AA-48C4-8DD0-0F9C18462649}"/>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23</a:t>
            </a:fld>
            <a:endParaRPr lang="en-US" sz="1200" dirty="0">
              <a:solidFill>
                <a:schemeClr val="tx1">
                  <a:tint val="75000"/>
                </a:schemeClr>
              </a:solidFill>
            </a:endParaRPr>
          </a:p>
        </p:txBody>
      </p:sp>
      <p:sp>
        <p:nvSpPr>
          <p:cNvPr id="11" name="Oval 10">
            <a:extLst>
              <a:ext uri="{FF2B5EF4-FFF2-40B4-BE49-F238E27FC236}">
                <a16:creationId xmlns:a16="http://schemas.microsoft.com/office/drawing/2014/main" id="{82736FA4-E111-49AA-A476-F2C38B0C2212}"/>
              </a:ext>
            </a:extLst>
          </p:cNvPr>
          <p:cNvSpPr/>
          <p:nvPr/>
        </p:nvSpPr>
        <p:spPr>
          <a:xfrm>
            <a:off x="2316480" y="1501772"/>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a:t>
            </a:r>
          </a:p>
        </p:txBody>
      </p:sp>
      <p:sp>
        <p:nvSpPr>
          <p:cNvPr id="12" name="Oval 11">
            <a:extLst>
              <a:ext uri="{FF2B5EF4-FFF2-40B4-BE49-F238E27FC236}">
                <a16:creationId xmlns:a16="http://schemas.microsoft.com/office/drawing/2014/main" id="{A35F59DC-D9C5-4A4E-A57A-CFC8F267EB4E}"/>
              </a:ext>
            </a:extLst>
          </p:cNvPr>
          <p:cNvSpPr/>
          <p:nvPr/>
        </p:nvSpPr>
        <p:spPr>
          <a:xfrm>
            <a:off x="4876800" y="1501772"/>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cxnSp>
        <p:nvCxnSpPr>
          <p:cNvPr id="14" name="Straight Arrow Connector 13">
            <a:extLst>
              <a:ext uri="{FF2B5EF4-FFF2-40B4-BE49-F238E27FC236}">
                <a16:creationId xmlns:a16="http://schemas.microsoft.com/office/drawing/2014/main" id="{342113A4-743A-4EC1-ADB1-EB6FECD17126}"/>
              </a:ext>
            </a:extLst>
          </p:cNvPr>
          <p:cNvCxnSpPr>
            <a:cxnSpLocks/>
            <a:stCxn id="11" idx="6"/>
            <a:endCxn id="12" idx="2"/>
          </p:cNvCxnSpPr>
          <p:nvPr/>
        </p:nvCxnSpPr>
        <p:spPr>
          <a:xfrm>
            <a:off x="3230880" y="1958972"/>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B5B7E6-1A8A-4E7E-80AD-CB1E6EBEB65C}"/>
                  </a:ext>
                </a:extLst>
              </p:cNvPr>
              <p:cNvSpPr txBox="1"/>
              <p:nvPr/>
            </p:nvSpPr>
            <p:spPr>
              <a:xfrm>
                <a:off x="-38101" y="2368861"/>
                <a:ext cx="7908133" cy="1701107"/>
              </a:xfrm>
              <a:prstGeom prst="rect">
                <a:avLst/>
              </a:prstGeom>
              <a:ln>
                <a:noFill/>
              </a:ln>
            </p:spPr>
            <p:txBody>
              <a:bodyPr wrap="square" rtlCol="0">
                <a:spAutoFit/>
              </a:bodyPr>
              <a:lstStyle/>
              <a:p>
                <a:pPr>
                  <a:lnSpc>
                    <a:spcPct val="150000"/>
                  </a:lnSpc>
                </a:pPr>
                <a:r>
                  <a:rPr lang="en-US" dirty="0"/>
                  <a:t>The Baseline would:</a:t>
                </a:r>
              </a:p>
              <a:p>
                <a:pPr marL="285750" indent="-285750">
                  <a:lnSpc>
                    <a:spcPct val="150000"/>
                  </a:lnSpc>
                  <a:buFont typeface="Arial" panose="020B0604020202020204" pitchFamily="34" charset="0"/>
                  <a:buChar char="•"/>
                </a:pPr>
                <a:r>
                  <a:rPr lang="en-US" dirty="0"/>
                  <a:t>Get information on the first packet.</a:t>
                </a:r>
              </a:p>
              <a:p>
                <a:pPr marL="285750" indent="-285750">
                  <a:lnSpc>
                    <a:spcPct val="150000"/>
                  </a:lnSpc>
                  <a:buFont typeface="Arial" panose="020B0604020202020204" pitchFamily="34" charset="0"/>
                  <a:buChar char="•"/>
                </a:pPr>
                <a:r>
                  <a:rPr lang="en-US" dirty="0"/>
                  <a:t>Require 2 packets on average to get the second hop ID. </a:t>
                </a:r>
              </a:p>
              <a:p>
                <a:pPr marL="742950" lvl="1" indent="-285750">
                  <a:lnSpc>
                    <a:spcPct val="150000"/>
                  </a:lnSpc>
                  <a:buFont typeface="Arial" panose="020B0604020202020204" pitchFamily="34" charset="0"/>
                  <a:buChar char="•"/>
                </a:pPr>
                <a:r>
                  <a:rPr lang="en-US" dirty="0"/>
                  <a:t>Overall: </a:t>
                </a:r>
                <a14:m>
                  <m:oMath xmlns:m="http://schemas.openxmlformats.org/officeDocument/2006/math">
                    <m:r>
                      <a:rPr lang="en-US" b="0" i="1" smtClean="0">
                        <a:latin typeface="Cambria Math" panose="02040503050406030204" pitchFamily="18" charset="0"/>
                      </a:rPr>
                      <m:t>1+2=3</m:t>
                    </m:r>
                  </m:oMath>
                </a14:m>
                <a:r>
                  <a:rPr lang="en-US" dirty="0"/>
                  <a:t> packets in expectation.</a:t>
                </a:r>
              </a:p>
            </p:txBody>
          </p:sp>
        </mc:Choice>
        <mc:Fallback xmlns="">
          <p:sp>
            <p:nvSpPr>
              <p:cNvPr id="3" name="TextBox 2">
                <a:extLst>
                  <a:ext uri="{FF2B5EF4-FFF2-40B4-BE49-F238E27FC236}">
                    <a16:creationId xmlns:a16="http://schemas.microsoft.com/office/drawing/2014/main" id="{35B5B7E6-1A8A-4E7E-80AD-CB1E6EBEB65C}"/>
                  </a:ext>
                </a:extLst>
              </p:cNvPr>
              <p:cNvSpPr txBox="1">
                <a:spLocks noRot="1" noChangeAspect="1" noMove="1" noResize="1" noEditPoints="1" noAdjustHandles="1" noChangeArrowheads="1" noChangeShapeType="1" noTextEdit="1"/>
              </p:cNvSpPr>
              <p:nvPr/>
            </p:nvSpPr>
            <p:spPr>
              <a:xfrm>
                <a:off x="-38101" y="2368861"/>
                <a:ext cx="7908133" cy="1701107"/>
              </a:xfrm>
              <a:prstGeom prst="rect">
                <a:avLst/>
              </a:prstGeom>
              <a:blipFill>
                <a:blip r:embed="rId3"/>
                <a:stretch>
                  <a:fillRect l="-694" b="-465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752BED1-58A9-4237-A296-9688177EE951}"/>
                  </a:ext>
                </a:extLst>
              </p:cNvPr>
              <p:cNvSpPr txBox="1"/>
              <p:nvPr/>
            </p:nvSpPr>
            <p:spPr>
              <a:xfrm>
                <a:off x="-38100" y="4558342"/>
                <a:ext cx="9258300" cy="1477328"/>
              </a:xfrm>
              <a:prstGeom prst="rect">
                <a:avLst/>
              </a:prstGeom>
              <a:ln>
                <a:noFill/>
              </a:ln>
            </p:spPr>
            <p:txBody>
              <a:bodyPr wrap="square" rtlCol="0">
                <a:spAutoFit/>
              </a:bodyPr>
              <a:lstStyle/>
              <a:p>
                <a:pPr>
                  <a:lnSpc>
                    <a:spcPct val="150000"/>
                  </a:lnSpc>
                </a:pPr>
                <a:r>
                  <a:rPr lang="en-US" dirty="0"/>
                  <a:t>Consider baseline sampling with probability 0.5, and writing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oMath>
                </a14:m>
                <a:r>
                  <a:rPr lang="en-US" dirty="0"/>
                  <a:t> otherwise.</a:t>
                </a:r>
              </a:p>
              <a:p>
                <a:pPr marL="285750" indent="-285750">
                  <a:lnSpc>
                    <a:spcPct val="150000"/>
                  </a:lnSpc>
                  <a:buFont typeface="Arial" panose="020B0604020202020204" pitchFamily="34" charset="0"/>
                  <a:buChar char="•"/>
                </a:pPr>
                <a:r>
                  <a:rPr lang="en-US" dirty="0"/>
                  <a:t>If the first packet is an ID (e.g., </a:t>
                </a:r>
                <a14:m>
                  <m:oMath xmlns:m="http://schemas.openxmlformats.org/officeDocument/2006/math">
                    <m:r>
                      <a:rPr lang="en-US" i="1" dirty="0" smtClean="0">
                        <a:latin typeface="Cambria Math" panose="02040503050406030204" pitchFamily="18" charset="0"/>
                      </a:rPr>
                      <m:t>𝐴</m:t>
                    </m:r>
                  </m:oMath>
                </a14:m>
                <a:r>
                  <a:rPr lang="en-US" dirty="0"/>
                  <a:t>), we need </a:t>
                </a:r>
                <a14:m>
                  <m:oMath xmlns:m="http://schemas.openxmlformats.org/officeDocument/2006/math">
                    <m:r>
                      <a:rPr lang="en-US" b="0" i="1" dirty="0" smtClean="0">
                        <a:latin typeface="Cambria Math" panose="02040503050406030204" pitchFamily="18" charset="0"/>
                      </a:rPr>
                      <m:t>4/3</m:t>
                    </m:r>
                  </m:oMath>
                </a14:m>
                <a:r>
                  <a:rPr lang="en-US" dirty="0"/>
                  <a:t> more packets on average.</a:t>
                </a:r>
              </a:p>
              <a:p>
                <a:pPr marL="742950" lvl="1" indent="-285750">
                  <a:lnSpc>
                    <a:spcPct val="150000"/>
                  </a:lnSpc>
                  <a:buFont typeface="Arial" panose="020B0604020202020204" pitchFamily="34" charset="0"/>
                  <a:buChar char="•"/>
                </a:pPr>
                <a:r>
                  <a:rPr lang="en-US" dirty="0"/>
                  <a:t>Overall: </a:t>
                </a:r>
                <a14:m>
                  <m:oMath xmlns:m="http://schemas.openxmlformats.org/officeDocument/2006/math">
                    <m:r>
                      <a:rPr lang="en-US" b="0" i="0"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4/3+2</m:t>
                        </m:r>
                      </m:num>
                      <m:den>
                        <m:r>
                          <a:rPr lang="en-US" b="0" i="1" smtClean="0">
                            <a:latin typeface="Cambria Math" panose="02040503050406030204" pitchFamily="18" charset="0"/>
                          </a:rPr>
                          <m:t>2</m:t>
                        </m:r>
                      </m:den>
                    </m:f>
                    <m:r>
                      <a:rPr lang="en-US" b="0" i="1" smtClean="0">
                        <a:latin typeface="Cambria Math" panose="02040503050406030204" pitchFamily="18" charset="0"/>
                      </a:rPr>
                      <m:t>=8/3</m:t>
                    </m:r>
                  </m:oMath>
                </a14:m>
                <a:r>
                  <a:rPr lang="en-US" dirty="0"/>
                  <a:t> packets in expectation.</a:t>
                </a:r>
              </a:p>
            </p:txBody>
          </p:sp>
        </mc:Choice>
        <mc:Fallback xmlns="">
          <p:sp>
            <p:nvSpPr>
              <p:cNvPr id="17" name="TextBox 16">
                <a:extLst>
                  <a:ext uri="{FF2B5EF4-FFF2-40B4-BE49-F238E27FC236}">
                    <a16:creationId xmlns:a16="http://schemas.microsoft.com/office/drawing/2014/main" id="{0752BED1-58A9-4237-A296-9688177EE951}"/>
                  </a:ext>
                </a:extLst>
              </p:cNvPr>
              <p:cNvSpPr txBox="1">
                <a:spLocks noRot="1" noChangeAspect="1" noMove="1" noResize="1" noEditPoints="1" noAdjustHandles="1" noChangeArrowheads="1" noChangeShapeType="1" noTextEdit="1"/>
              </p:cNvSpPr>
              <p:nvPr/>
            </p:nvSpPr>
            <p:spPr>
              <a:xfrm>
                <a:off x="-38100" y="4558342"/>
                <a:ext cx="9258300" cy="1477328"/>
              </a:xfrm>
              <a:prstGeom prst="rect">
                <a:avLst/>
              </a:prstGeom>
              <a:blipFill>
                <a:blip r:embed="rId4"/>
                <a:stretch>
                  <a:fillRect l="-592" b="-124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Rounded Corners 19">
                <a:extLst>
                  <a:ext uri="{FF2B5EF4-FFF2-40B4-BE49-F238E27FC236}">
                    <a16:creationId xmlns:a16="http://schemas.microsoft.com/office/drawing/2014/main" id="{42292C95-9E66-417A-B8BE-CC9F70069DDD}"/>
                  </a:ext>
                </a:extLst>
              </p:cNvPr>
              <p:cNvSpPr/>
              <p:nvPr/>
            </p:nvSpPr>
            <p:spPr>
              <a:xfrm>
                <a:off x="7513320" y="5631180"/>
                <a:ext cx="128299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𝑨</m:t>
                      </m:r>
                    </m:oMath>
                  </m:oMathPara>
                </a14:m>
                <a:endParaRPr lang="en-US" sz="2000" b="1" dirty="0">
                  <a:solidFill>
                    <a:schemeClr val="tx1"/>
                  </a:solidFill>
                </a:endParaRPr>
              </a:p>
            </p:txBody>
          </p:sp>
        </mc:Choice>
        <mc:Fallback xmlns="">
          <p:sp>
            <p:nvSpPr>
              <p:cNvPr id="20" name="Rectangle: Rounded Corners 19">
                <a:extLst>
                  <a:ext uri="{FF2B5EF4-FFF2-40B4-BE49-F238E27FC236}">
                    <a16:creationId xmlns:a16="http://schemas.microsoft.com/office/drawing/2014/main" id="{42292C95-9E66-417A-B8BE-CC9F70069DDD}"/>
                  </a:ext>
                </a:extLst>
              </p:cNvPr>
              <p:cNvSpPr>
                <a:spLocks noRot="1" noChangeAspect="1" noMove="1" noResize="1" noEditPoints="1" noAdjustHandles="1" noChangeArrowheads="1" noChangeShapeType="1" noTextEdit="1"/>
              </p:cNvSpPr>
              <p:nvPr/>
            </p:nvSpPr>
            <p:spPr>
              <a:xfrm>
                <a:off x="7513320" y="5631180"/>
                <a:ext cx="1282993" cy="228600"/>
              </a:xfrm>
              <a:prstGeom prst="roundRect">
                <a:avLst/>
              </a:prstGeom>
              <a:blipFill>
                <a:blip r:embed="rId5"/>
                <a:stretch>
                  <a:fillRect/>
                </a:stretch>
              </a:blipFill>
            </p:spPr>
            <p:txBody>
              <a:bodyPr/>
              <a:lstStyle/>
              <a:p>
                <a:r>
                  <a:rPr lang="en-US">
                    <a:noFill/>
                  </a:rPr>
                  <a:t> </a:t>
                </a:r>
              </a:p>
            </p:txBody>
          </p:sp>
        </mc:Fallback>
      </mc:AlternateContent>
      <p:sp>
        <p:nvSpPr>
          <p:cNvPr id="21" name="Rectangle: Rounded Corners 20">
            <a:extLst>
              <a:ext uri="{FF2B5EF4-FFF2-40B4-BE49-F238E27FC236}">
                <a16:creationId xmlns:a16="http://schemas.microsoft.com/office/drawing/2014/main" id="{CF2F5730-CA96-4F8F-94C9-B35417237EDD}"/>
              </a:ext>
            </a:extLst>
          </p:cNvPr>
          <p:cNvSpPr/>
          <p:nvPr/>
        </p:nvSpPr>
        <p:spPr>
          <a:xfrm>
            <a:off x="7513320" y="5859780"/>
            <a:ext cx="128299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b="1" dirty="0">
                <a:solidFill>
                  <a:schemeClr val="tx1"/>
                </a:solidFill>
              </a:rPr>
              <a:t>𝐴⊕𝐵</a:t>
            </a:r>
          </a:p>
        </p:txBody>
      </p:sp>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92B78197-069F-4D60-AFF9-2DBD8544C22F}"/>
                  </a:ext>
                </a:extLst>
              </p:cNvPr>
              <p:cNvSpPr/>
              <p:nvPr/>
            </p:nvSpPr>
            <p:spPr>
              <a:xfrm>
                <a:off x="7513320" y="2912655"/>
                <a:ext cx="128299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𝑨</m:t>
                      </m:r>
                    </m:oMath>
                  </m:oMathPara>
                </a14:m>
                <a:endParaRPr lang="en-US" sz="2000" b="1" dirty="0">
                  <a:solidFill>
                    <a:schemeClr val="tx1"/>
                  </a:solidFill>
                </a:endParaRPr>
              </a:p>
            </p:txBody>
          </p:sp>
        </mc:Choice>
        <mc:Fallback xmlns="">
          <p:sp>
            <p:nvSpPr>
              <p:cNvPr id="23" name="Rectangle: Rounded Corners 22">
                <a:extLst>
                  <a:ext uri="{FF2B5EF4-FFF2-40B4-BE49-F238E27FC236}">
                    <a16:creationId xmlns:a16="http://schemas.microsoft.com/office/drawing/2014/main" id="{92B78197-069F-4D60-AFF9-2DBD8544C22F}"/>
                  </a:ext>
                </a:extLst>
              </p:cNvPr>
              <p:cNvSpPr>
                <a:spLocks noRot="1" noChangeAspect="1" noMove="1" noResize="1" noEditPoints="1" noAdjustHandles="1" noChangeArrowheads="1" noChangeShapeType="1" noTextEdit="1"/>
              </p:cNvSpPr>
              <p:nvPr/>
            </p:nvSpPr>
            <p:spPr>
              <a:xfrm>
                <a:off x="7513320" y="2912655"/>
                <a:ext cx="1282993" cy="228600"/>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Rounded Corners 23">
                <a:extLst>
                  <a:ext uri="{FF2B5EF4-FFF2-40B4-BE49-F238E27FC236}">
                    <a16:creationId xmlns:a16="http://schemas.microsoft.com/office/drawing/2014/main" id="{847A3287-4C9B-4E6A-BA9F-50AAB877B052}"/>
                  </a:ext>
                </a:extLst>
              </p:cNvPr>
              <p:cNvSpPr/>
              <p:nvPr/>
            </p:nvSpPr>
            <p:spPr>
              <a:xfrm>
                <a:off x="7513320" y="3141255"/>
                <a:ext cx="128299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𝑨</m:t>
                      </m:r>
                    </m:oMath>
                  </m:oMathPara>
                </a14:m>
                <a:endParaRPr lang="en-US" sz="2000" b="1" dirty="0">
                  <a:solidFill>
                    <a:schemeClr val="tx1"/>
                  </a:solidFill>
                </a:endParaRPr>
              </a:p>
            </p:txBody>
          </p:sp>
        </mc:Choice>
        <mc:Fallback xmlns="">
          <p:sp>
            <p:nvSpPr>
              <p:cNvPr id="24" name="Rectangle: Rounded Corners 23">
                <a:extLst>
                  <a:ext uri="{FF2B5EF4-FFF2-40B4-BE49-F238E27FC236}">
                    <a16:creationId xmlns:a16="http://schemas.microsoft.com/office/drawing/2014/main" id="{847A3287-4C9B-4E6A-BA9F-50AAB877B052}"/>
                  </a:ext>
                </a:extLst>
              </p:cNvPr>
              <p:cNvSpPr>
                <a:spLocks noRot="1" noChangeAspect="1" noMove="1" noResize="1" noEditPoints="1" noAdjustHandles="1" noChangeArrowheads="1" noChangeShapeType="1" noTextEdit="1"/>
              </p:cNvSpPr>
              <p:nvPr/>
            </p:nvSpPr>
            <p:spPr>
              <a:xfrm>
                <a:off x="7513320" y="3141255"/>
                <a:ext cx="1282993" cy="228600"/>
              </a:xfrm>
              <a:prstGeom prst="round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Rounded Corners 24">
                <a:extLst>
                  <a:ext uri="{FF2B5EF4-FFF2-40B4-BE49-F238E27FC236}">
                    <a16:creationId xmlns:a16="http://schemas.microsoft.com/office/drawing/2014/main" id="{A81B9D37-D9B4-4B56-BD90-315986CD461C}"/>
                  </a:ext>
                </a:extLst>
              </p:cNvPr>
              <p:cNvSpPr/>
              <p:nvPr/>
            </p:nvSpPr>
            <p:spPr>
              <a:xfrm>
                <a:off x="7513320" y="3369855"/>
                <a:ext cx="128299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dirty="0" smtClean="0">
                          <a:solidFill>
                            <a:schemeClr val="tx1"/>
                          </a:solidFill>
                          <a:latin typeface="Cambria Math" panose="02040503050406030204" pitchFamily="18" charset="0"/>
                        </a:rPr>
                        <m:t>𝑩</m:t>
                      </m:r>
                    </m:oMath>
                  </m:oMathPara>
                </a14:m>
                <a:endParaRPr lang="en-US" sz="2000" b="1" dirty="0">
                  <a:solidFill>
                    <a:schemeClr val="tx1"/>
                  </a:solidFill>
                </a:endParaRPr>
              </a:p>
            </p:txBody>
          </p:sp>
        </mc:Choice>
        <mc:Fallback xmlns="">
          <p:sp>
            <p:nvSpPr>
              <p:cNvPr id="25" name="Rectangle: Rounded Corners 24">
                <a:extLst>
                  <a:ext uri="{FF2B5EF4-FFF2-40B4-BE49-F238E27FC236}">
                    <a16:creationId xmlns:a16="http://schemas.microsoft.com/office/drawing/2014/main" id="{A81B9D37-D9B4-4B56-BD90-315986CD461C}"/>
                  </a:ext>
                </a:extLst>
              </p:cNvPr>
              <p:cNvSpPr>
                <a:spLocks noRot="1" noChangeAspect="1" noMove="1" noResize="1" noEditPoints="1" noAdjustHandles="1" noChangeArrowheads="1" noChangeShapeType="1" noTextEdit="1"/>
              </p:cNvSpPr>
              <p:nvPr/>
            </p:nvSpPr>
            <p:spPr>
              <a:xfrm>
                <a:off x="7513320" y="3369855"/>
                <a:ext cx="1282993" cy="228600"/>
              </a:xfrm>
              <a:prstGeom prst="round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9073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fade">
                                      <p:cBhvr>
                                        <p:cTn id="47" dur="5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
                                            <p:txEl>
                                              <p:pRg st="0" end="0"/>
                                            </p:txEl>
                                          </p:spTgt>
                                        </p:tgtEl>
                                        <p:attrNameLst>
                                          <p:attrName>style.visibility</p:attrName>
                                        </p:attrNameLst>
                                      </p:cBhvr>
                                      <p:to>
                                        <p:strVal val="visible"/>
                                      </p:to>
                                    </p:set>
                                    <p:animEffect transition="in" filter="fade">
                                      <p:cBhvr>
                                        <p:cTn id="52" dur="500"/>
                                        <p:tgtEl>
                                          <p:spTgt spid="17">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xEl>
                                              <p:pRg st="1" end="1"/>
                                            </p:txEl>
                                          </p:spTgt>
                                        </p:tgtEl>
                                        <p:attrNameLst>
                                          <p:attrName>style.visibility</p:attrName>
                                        </p:attrNameLst>
                                      </p:cBhvr>
                                      <p:to>
                                        <p:strVal val="visible"/>
                                      </p:to>
                                    </p:set>
                                    <p:animEffect transition="in" filter="fade">
                                      <p:cBhvr>
                                        <p:cTn id="57" dur="500"/>
                                        <p:tgtEl>
                                          <p:spTgt spid="17">
                                            <p:txEl>
                                              <p:pRg st="1" end="1"/>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7">
                                            <p:txEl>
                                              <p:pRg st="2" end="2"/>
                                            </p:txEl>
                                          </p:spTgt>
                                        </p:tgtEl>
                                        <p:attrNameLst>
                                          <p:attrName>style.visibility</p:attrName>
                                        </p:attrNameLst>
                                      </p:cBhvr>
                                      <p:to>
                                        <p:strVal val="visible"/>
                                      </p:to>
                                    </p:set>
                                    <p:animEffect transition="in" filter="fade">
                                      <p:cBhvr>
                                        <p:cTn id="70"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P spid="21"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EAFD-2DA3-44A2-B129-45E3C9FCB066}"/>
              </a:ext>
            </a:extLst>
          </p:cNvPr>
          <p:cNvSpPr>
            <a:spLocks noGrp="1"/>
          </p:cNvSpPr>
          <p:nvPr>
            <p:ph type="title"/>
          </p:nvPr>
        </p:nvSpPr>
        <p:spPr>
          <a:xfrm>
            <a:off x="0" y="0"/>
            <a:ext cx="9143999" cy="1325563"/>
          </a:xfrm>
        </p:spPr>
        <p:txBody>
          <a:bodyPr/>
          <a:lstStyle/>
          <a:p>
            <a:r>
              <a:rPr lang="en-US" sz="3600" dirty="0"/>
              <a:t>Path Profiling – the </a:t>
            </a:r>
            <a:r>
              <a:rPr lang="en-US" sz="3600" i="1" dirty="0"/>
              <a:t>XOR</a:t>
            </a:r>
            <a:r>
              <a:rPr lang="en-US" sz="3600" dirty="0"/>
              <a:t> algorithm</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A8B491E6-144B-4611-B4F0-36072BC65CB9}"/>
                  </a:ext>
                </a:extLst>
              </p:cNvPr>
              <p:cNvSpPr>
                <a:spLocks noGrp="1"/>
              </p:cNvSpPr>
              <p:nvPr>
                <p:ph idx="1"/>
              </p:nvPr>
            </p:nvSpPr>
            <p:spPr>
              <a:xfrm>
                <a:off x="-68244" y="1361598"/>
                <a:ext cx="9212243" cy="1546702"/>
              </a:xfrm>
            </p:spPr>
            <p:txBody>
              <a:bodyPr/>
              <a:lstStyle/>
              <a:p>
                <a:r>
                  <a:rPr lang="en-US" sz="2800" dirty="0"/>
                  <a:t>Assumptions:</a:t>
                </a:r>
              </a:p>
              <a:p>
                <a:pPr lvl="1"/>
                <a:r>
                  <a:rPr lang="en-US" sz="2400" dirty="0"/>
                  <a:t>We know a “typical” length </a:t>
                </a:r>
                <a14:m>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oMath>
                </a14:m>
                <a:r>
                  <a:rPr lang="en-US" sz="2400" dirty="0"/>
                  <a:t>.</a:t>
                </a:r>
              </a:p>
              <a:p>
                <a:pPr lvl="1"/>
                <a:r>
                  <a:rPr lang="en-US" sz="2400" dirty="0"/>
                  <a:t>Packets have unique identifiers.</a:t>
                </a:r>
              </a:p>
            </p:txBody>
          </p:sp>
        </mc:Choice>
        <mc:Fallback xmlns="">
          <p:sp>
            <p:nvSpPr>
              <p:cNvPr id="18" name="Content Placeholder 2">
                <a:extLst>
                  <a:ext uri="{FF2B5EF4-FFF2-40B4-BE49-F238E27FC236}">
                    <a16:creationId xmlns:a16="http://schemas.microsoft.com/office/drawing/2014/main" id="{A8B491E6-144B-4611-B4F0-36072BC65CB9}"/>
                  </a:ext>
                </a:extLst>
              </p:cNvPr>
              <p:cNvSpPr>
                <a:spLocks noGrp="1" noRot="1" noChangeAspect="1" noMove="1" noResize="1" noEditPoints="1" noAdjustHandles="1" noChangeArrowheads="1" noChangeShapeType="1" noTextEdit="1"/>
              </p:cNvSpPr>
              <p:nvPr>
                <p:ph idx="1"/>
              </p:nvPr>
            </p:nvSpPr>
            <p:spPr>
              <a:xfrm>
                <a:off x="-68244" y="1361598"/>
                <a:ext cx="9212243" cy="1546702"/>
              </a:xfrm>
              <a:blipFill>
                <a:blip r:embed="rId3"/>
                <a:stretch>
                  <a:fillRect t="-3937" b="-5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AF749654-846E-4792-AC17-4ED371BB8600}"/>
                  </a:ext>
                </a:extLst>
              </p:cNvPr>
              <p:cNvSpPr txBox="1">
                <a:spLocks/>
              </p:cNvSpPr>
              <p:nvPr/>
            </p:nvSpPr>
            <p:spPr bwMode="auto">
              <a:xfrm>
                <a:off x="0" y="2890829"/>
                <a:ext cx="9212243" cy="15467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4"/>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Each switch XORs its identifier </a:t>
                </a:r>
                <a:r>
                  <a:rPr lang="en-US" sz="2800" dirty="0" err="1"/>
                  <a:t>w.p.</a:t>
                </a:r>
                <a:r>
                  <a:rPr lang="en-US" sz="2800" dirty="0"/>
                  <a:t> </a:t>
                </a:r>
                <a14:m>
                  <m:oMath xmlns:m="http://schemas.openxmlformats.org/officeDocument/2006/math">
                    <m:r>
                      <a:rPr lang="en-US" sz="2800" b="0" i="1" smtClean="0">
                        <a:latin typeface="Cambria Math" panose="02040503050406030204" pitchFamily="18" charset="0"/>
                      </a:rPr>
                      <m:t>𝑝</m:t>
                    </m:r>
                  </m:oMath>
                </a14:m>
                <a:r>
                  <a:rPr lang="en-US" sz="2800" dirty="0"/>
                  <a:t>.</a:t>
                </a:r>
              </a:p>
              <a:p>
                <a:pPr lvl="1"/>
                <a:r>
                  <a:rPr lang="en-US" sz="2400" dirty="0"/>
                  <a:t>Sample according to a global hash function </a:t>
                </a:r>
                <a14:m>
                  <m:oMath xmlns:m="http://schemas.openxmlformats.org/officeDocument/2006/math">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𝑇𝑇𝐿</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a14:m>
                <a:endParaRPr lang="en-US" sz="2400" dirty="0"/>
              </a:p>
            </p:txBody>
          </p:sp>
        </mc:Choice>
        <mc:Fallback xmlns="">
          <p:sp>
            <p:nvSpPr>
              <p:cNvPr id="19" name="Content Placeholder 2">
                <a:extLst>
                  <a:ext uri="{FF2B5EF4-FFF2-40B4-BE49-F238E27FC236}">
                    <a16:creationId xmlns:a16="http://schemas.microsoft.com/office/drawing/2014/main" id="{AF749654-846E-4792-AC17-4ED371BB8600}"/>
                  </a:ext>
                </a:extLst>
              </p:cNvPr>
              <p:cNvSpPr txBox="1">
                <a:spLocks noRot="1" noChangeAspect="1" noMove="1" noResize="1" noEditPoints="1" noAdjustHandles="1" noChangeArrowheads="1" noChangeShapeType="1" noTextEdit="1"/>
              </p:cNvSpPr>
              <p:nvPr/>
            </p:nvSpPr>
            <p:spPr bwMode="auto">
              <a:xfrm>
                <a:off x="0" y="2890829"/>
                <a:ext cx="9212243" cy="1546702"/>
              </a:xfrm>
              <a:prstGeom prst="rect">
                <a:avLst/>
              </a:prstGeom>
              <a:blipFill>
                <a:blip r:embed="rId5"/>
                <a:stretch>
                  <a:fillRect t="-43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
        <p:nvSpPr>
          <p:cNvPr id="20" name="Oval 19">
            <a:extLst>
              <a:ext uri="{FF2B5EF4-FFF2-40B4-BE49-F238E27FC236}">
                <a16:creationId xmlns:a16="http://schemas.microsoft.com/office/drawing/2014/main" id="{DD32B92B-5919-4417-9CD3-01B2E3E3744A}"/>
              </a:ext>
            </a:extLst>
          </p:cNvPr>
          <p:cNvSpPr/>
          <p:nvPr/>
        </p:nvSpPr>
        <p:spPr>
          <a:xfrm>
            <a:off x="274320" y="408106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a:t>
            </a:r>
          </a:p>
        </p:txBody>
      </p:sp>
      <p:sp>
        <p:nvSpPr>
          <p:cNvPr id="21" name="Oval 20">
            <a:extLst>
              <a:ext uri="{FF2B5EF4-FFF2-40B4-BE49-F238E27FC236}">
                <a16:creationId xmlns:a16="http://schemas.microsoft.com/office/drawing/2014/main" id="{8D8FF100-A5CE-4E41-9FFB-1212A7A6427C}"/>
              </a:ext>
            </a:extLst>
          </p:cNvPr>
          <p:cNvSpPr/>
          <p:nvPr/>
        </p:nvSpPr>
        <p:spPr>
          <a:xfrm>
            <a:off x="2834640" y="408106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22" name="Oval 21">
            <a:extLst>
              <a:ext uri="{FF2B5EF4-FFF2-40B4-BE49-F238E27FC236}">
                <a16:creationId xmlns:a16="http://schemas.microsoft.com/office/drawing/2014/main" id="{26B822EA-4AA7-4158-B465-02E9B7FEDD26}"/>
              </a:ext>
            </a:extLst>
          </p:cNvPr>
          <p:cNvSpPr/>
          <p:nvPr/>
        </p:nvSpPr>
        <p:spPr>
          <a:xfrm>
            <a:off x="5394960" y="408106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C</a:t>
            </a:r>
          </a:p>
        </p:txBody>
      </p:sp>
      <p:sp>
        <p:nvSpPr>
          <p:cNvPr id="23" name="Oval 22">
            <a:extLst>
              <a:ext uri="{FF2B5EF4-FFF2-40B4-BE49-F238E27FC236}">
                <a16:creationId xmlns:a16="http://schemas.microsoft.com/office/drawing/2014/main" id="{85BA119D-E2FA-4119-A653-77F4CBEC09B3}"/>
              </a:ext>
            </a:extLst>
          </p:cNvPr>
          <p:cNvSpPr/>
          <p:nvPr/>
        </p:nvSpPr>
        <p:spPr>
          <a:xfrm>
            <a:off x="7955280" y="4081772"/>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D</a:t>
            </a:r>
          </a:p>
        </p:txBody>
      </p:sp>
      <p:cxnSp>
        <p:nvCxnSpPr>
          <p:cNvPr id="24" name="Straight Arrow Connector 23">
            <a:extLst>
              <a:ext uri="{FF2B5EF4-FFF2-40B4-BE49-F238E27FC236}">
                <a16:creationId xmlns:a16="http://schemas.microsoft.com/office/drawing/2014/main" id="{6440B62A-2CD8-4507-BC88-54F40E4C93B6}"/>
              </a:ext>
            </a:extLst>
          </p:cNvPr>
          <p:cNvCxnSpPr>
            <a:cxnSpLocks/>
            <a:stCxn id="20" idx="6"/>
            <a:endCxn id="21" idx="2"/>
          </p:cNvCxnSpPr>
          <p:nvPr/>
        </p:nvCxnSpPr>
        <p:spPr>
          <a:xfrm>
            <a:off x="1188720" y="4538269"/>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67D84CF-EA69-4481-9D00-EE60AB47D240}"/>
              </a:ext>
            </a:extLst>
          </p:cNvPr>
          <p:cNvCxnSpPr>
            <a:cxnSpLocks/>
            <a:stCxn id="21" idx="6"/>
            <a:endCxn id="22" idx="2"/>
          </p:cNvCxnSpPr>
          <p:nvPr/>
        </p:nvCxnSpPr>
        <p:spPr>
          <a:xfrm>
            <a:off x="3749040" y="4538269"/>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16D1E6E-0464-4FC9-B1D6-35319392DDF4}"/>
              </a:ext>
            </a:extLst>
          </p:cNvPr>
          <p:cNvCxnSpPr>
            <a:cxnSpLocks/>
            <a:stCxn id="22" idx="6"/>
            <a:endCxn id="23" idx="2"/>
          </p:cNvCxnSpPr>
          <p:nvPr/>
        </p:nvCxnSpPr>
        <p:spPr>
          <a:xfrm>
            <a:off x="6309360" y="4538269"/>
            <a:ext cx="1645920" cy="703"/>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8" name="Rectangle: Rounded Corners 27">
            <a:extLst>
              <a:ext uri="{FF2B5EF4-FFF2-40B4-BE49-F238E27FC236}">
                <a16:creationId xmlns:a16="http://schemas.microsoft.com/office/drawing/2014/main" id="{86264AC8-6EC8-41E8-8978-ED838CCB7B51}"/>
              </a:ext>
            </a:extLst>
          </p:cNvPr>
          <p:cNvSpPr/>
          <p:nvPr/>
        </p:nvSpPr>
        <p:spPr>
          <a:xfrm>
            <a:off x="274319" y="5093082"/>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59B423A8-DFBE-40AF-8C81-0DFE4BF7897E}"/>
                  </a:ext>
                </a:extLst>
              </p:cNvPr>
              <p:cNvSpPr/>
              <p:nvPr/>
            </p:nvSpPr>
            <p:spPr>
              <a:xfrm>
                <a:off x="7582507" y="5093082"/>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{1,2},</m:t>
                      </m:r>
                      <m:r>
                        <a:rPr lang="en-US" sz="2000" b="0" i="1" smtClean="0">
                          <a:solidFill>
                            <a:schemeClr val="tx1"/>
                          </a:solidFill>
                          <a:latin typeface="Cambria Math" panose="02040503050406030204" pitchFamily="18" charset="0"/>
                        </a:rPr>
                        <m:t>𝐴</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𝐵</m:t>
                      </m:r>
                    </m:oMath>
                  </m:oMathPara>
                </a14:m>
                <a:endParaRPr lang="en-US" sz="2000" dirty="0">
                  <a:solidFill>
                    <a:schemeClr val="tx1"/>
                  </a:solidFill>
                </a:endParaRPr>
              </a:p>
            </p:txBody>
          </p:sp>
        </mc:Choice>
        <mc:Fallback xmlns="">
          <p:sp>
            <p:nvSpPr>
              <p:cNvPr id="29" name="Rectangle: Rounded Corners 28">
                <a:extLst>
                  <a:ext uri="{FF2B5EF4-FFF2-40B4-BE49-F238E27FC236}">
                    <a16:creationId xmlns:a16="http://schemas.microsoft.com/office/drawing/2014/main" id="{59B423A8-DFBE-40AF-8C81-0DFE4BF7897E}"/>
                  </a:ext>
                </a:extLst>
              </p:cNvPr>
              <p:cNvSpPr>
                <a:spLocks noRot="1" noChangeAspect="1" noMove="1" noResize="1" noEditPoints="1" noAdjustHandles="1" noChangeArrowheads="1" noChangeShapeType="1" noTextEdit="1"/>
              </p:cNvSpPr>
              <p:nvPr/>
            </p:nvSpPr>
            <p:spPr>
              <a:xfrm>
                <a:off x="7582507" y="5093082"/>
                <a:ext cx="1499103" cy="228600"/>
              </a:xfrm>
              <a:prstGeom prst="roundRect">
                <a:avLst/>
              </a:prstGeom>
              <a:blipFill>
                <a:blip r:embed="rId6"/>
                <a:stretch>
                  <a:fillRect/>
                </a:stretch>
              </a:blipFill>
            </p:spPr>
            <p:txBody>
              <a:bodyPr/>
              <a:lstStyle/>
              <a:p>
                <a:r>
                  <a:rPr lang="en-US">
                    <a:noFill/>
                  </a:rPr>
                  <a:t> </a:t>
                </a:r>
              </a:p>
            </p:txBody>
          </p:sp>
        </mc:Fallback>
      </mc:AlternateContent>
      <p:sp>
        <p:nvSpPr>
          <p:cNvPr id="30" name="Rectangle: Rounded Corners 29">
            <a:extLst>
              <a:ext uri="{FF2B5EF4-FFF2-40B4-BE49-F238E27FC236}">
                <a16:creationId xmlns:a16="http://schemas.microsoft.com/office/drawing/2014/main" id="{CD143BE7-A4B3-40A9-B704-C6F7D9B900B5}"/>
              </a:ext>
            </a:extLst>
          </p:cNvPr>
          <p:cNvSpPr/>
          <p:nvPr/>
        </p:nvSpPr>
        <p:spPr>
          <a:xfrm>
            <a:off x="274320" y="5321682"/>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31" name="Rectangle: Rounded Corners 30">
                <a:extLst>
                  <a:ext uri="{FF2B5EF4-FFF2-40B4-BE49-F238E27FC236}">
                    <a16:creationId xmlns:a16="http://schemas.microsoft.com/office/drawing/2014/main" id="{F0BD92B9-3BC4-4169-9DE9-7A4A406071C6}"/>
                  </a:ext>
                </a:extLst>
              </p:cNvPr>
              <p:cNvSpPr/>
              <p:nvPr/>
            </p:nvSpPr>
            <p:spPr>
              <a:xfrm>
                <a:off x="7582507" y="5321682"/>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{3} ,</m:t>
                      </m:r>
                      <m:r>
                        <a:rPr lang="en-US" sz="2000" b="0" i="1" smtClean="0">
                          <a:solidFill>
                            <a:schemeClr val="tx1"/>
                          </a:solidFill>
                          <a:latin typeface="Cambria Math" panose="02040503050406030204" pitchFamily="18" charset="0"/>
                        </a:rPr>
                        <m:t>𝐶</m:t>
                      </m:r>
                    </m:oMath>
                  </m:oMathPara>
                </a14:m>
                <a:endParaRPr lang="en-US" sz="2000" dirty="0">
                  <a:solidFill>
                    <a:schemeClr val="tx1"/>
                  </a:solidFill>
                </a:endParaRPr>
              </a:p>
            </p:txBody>
          </p:sp>
        </mc:Choice>
        <mc:Fallback xmlns="">
          <p:sp>
            <p:nvSpPr>
              <p:cNvPr id="31" name="Rectangle: Rounded Corners 30">
                <a:extLst>
                  <a:ext uri="{FF2B5EF4-FFF2-40B4-BE49-F238E27FC236}">
                    <a16:creationId xmlns:a16="http://schemas.microsoft.com/office/drawing/2014/main" id="{F0BD92B9-3BC4-4169-9DE9-7A4A406071C6}"/>
                  </a:ext>
                </a:extLst>
              </p:cNvPr>
              <p:cNvSpPr>
                <a:spLocks noRot="1" noChangeAspect="1" noMove="1" noResize="1" noEditPoints="1" noAdjustHandles="1" noChangeArrowheads="1" noChangeShapeType="1" noTextEdit="1"/>
              </p:cNvSpPr>
              <p:nvPr/>
            </p:nvSpPr>
            <p:spPr>
              <a:xfrm>
                <a:off x="7582507" y="5321682"/>
                <a:ext cx="1499103" cy="228600"/>
              </a:xfrm>
              <a:prstGeom prst="roundRect">
                <a:avLst/>
              </a:prstGeom>
              <a:blipFill>
                <a:blip r:embed="rId7"/>
                <a:stretch>
                  <a:fillRect/>
                </a:stretch>
              </a:blipFill>
            </p:spPr>
            <p:txBody>
              <a:bodyPr/>
              <a:lstStyle/>
              <a:p>
                <a:r>
                  <a:rPr lang="en-US">
                    <a:noFill/>
                  </a:rPr>
                  <a:t> </a:t>
                </a:r>
              </a:p>
            </p:txBody>
          </p:sp>
        </mc:Fallback>
      </mc:AlternateContent>
      <p:sp>
        <p:nvSpPr>
          <p:cNvPr id="32" name="Rectangle: Rounded Corners 31">
            <a:extLst>
              <a:ext uri="{FF2B5EF4-FFF2-40B4-BE49-F238E27FC236}">
                <a16:creationId xmlns:a16="http://schemas.microsoft.com/office/drawing/2014/main" id="{1C84DDC1-FD89-4371-9C04-6D06F6322481}"/>
              </a:ext>
            </a:extLst>
          </p:cNvPr>
          <p:cNvSpPr/>
          <p:nvPr/>
        </p:nvSpPr>
        <p:spPr>
          <a:xfrm>
            <a:off x="274320" y="5550282"/>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D8BB7792-0871-45BB-867B-81AFA7119C02}"/>
                  </a:ext>
                </a:extLst>
              </p:cNvPr>
              <p:cNvSpPr/>
              <p:nvPr/>
            </p:nvSpPr>
            <p:spPr>
              <a:xfrm>
                <a:off x="7587587" y="5550282"/>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33" name="Rectangle: Rounded Corners 32">
                <a:extLst>
                  <a:ext uri="{FF2B5EF4-FFF2-40B4-BE49-F238E27FC236}">
                    <a16:creationId xmlns:a16="http://schemas.microsoft.com/office/drawing/2014/main" id="{D8BB7792-0871-45BB-867B-81AFA7119C02}"/>
                  </a:ext>
                </a:extLst>
              </p:cNvPr>
              <p:cNvSpPr>
                <a:spLocks noRot="1" noChangeAspect="1" noMove="1" noResize="1" noEditPoints="1" noAdjustHandles="1" noChangeArrowheads="1" noChangeShapeType="1" noTextEdit="1"/>
              </p:cNvSpPr>
              <p:nvPr/>
            </p:nvSpPr>
            <p:spPr>
              <a:xfrm>
                <a:off x="7587587" y="5550282"/>
                <a:ext cx="1499103" cy="228600"/>
              </a:xfrm>
              <a:prstGeom prst="roundRect">
                <a:avLst/>
              </a:prstGeom>
              <a:blipFill>
                <a:blip r:embed="rId8"/>
                <a:stretch>
                  <a:fillRect/>
                </a:stretch>
              </a:blipFill>
            </p:spPr>
            <p:txBody>
              <a:bodyPr/>
              <a:lstStyle/>
              <a:p>
                <a:r>
                  <a:rPr lang="en-US">
                    <a:noFill/>
                  </a:rPr>
                  <a:t> </a:t>
                </a:r>
              </a:p>
            </p:txBody>
          </p:sp>
        </mc:Fallback>
      </mc:AlternateContent>
      <p:sp>
        <p:nvSpPr>
          <p:cNvPr id="37" name="Rectangle: Rounded Corners 36">
            <a:extLst>
              <a:ext uri="{FF2B5EF4-FFF2-40B4-BE49-F238E27FC236}">
                <a16:creationId xmlns:a16="http://schemas.microsoft.com/office/drawing/2014/main" id="{C0ADF11C-FE2B-4768-9C8C-2B1E46ABF671}"/>
              </a:ext>
            </a:extLst>
          </p:cNvPr>
          <p:cNvSpPr/>
          <p:nvPr/>
        </p:nvSpPr>
        <p:spPr>
          <a:xfrm>
            <a:off x="274320" y="5778882"/>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38" name="Rectangle: Rounded Corners 37">
                <a:extLst>
                  <a:ext uri="{FF2B5EF4-FFF2-40B4-BE49-F238E27FC236}">
                    <a16:creationId xmlns:a16="http://schemas.microsoft.com/office/drawing/2014/main" id="{550D6CA0-2A2F-4205-93F0-4F842676A9AF}"/>
                  </a:ext>
                </a:extLst>
              </p:cNvPr>
              <p:cNvSpPr/>
              <p:nvPr/>
            </p:nvSpPr>
            <p:spPr>
              <a:xfrm>
                <a:off x="7582506" y="5778882"/>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3,4</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𝐶</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𝐷</m:t>
                      </m:r>
                    </m:oMath>
                  </m:oMathPara>
                </a14:m>
                <a:endParaRPr lang="en-US" sz="2000" dirty="0">
                  <a:solidFill>
                    <a:schemeClr val="tx1"/>
                  </a:solidFill>
                </a:endParaRPr>
              </a:p>
            </p:txBody>
          </p:sp>
        </mc:Choice>
        <mc:Fallback xmlns="">
          <p:sp>
            <p:nvSpPr>
              <p:cNvPr id="38" name="Rectangle: Rounded Corners 37">
                <a:extLst>
                  <a:ext uri="{FF2B5EF4-FFF2-40B4-BE49-F238E27FC236}">
                    <a16:creationId xmlns:a16="http://schemas.microsoft.com/office/drawing/2014/main" id="{550D6CA0-2A2F-4205-93F0-4F842676A9AF}"/>
                  </a:ext>
                </a:extLst>
              </p:cNvPr>
              <p:cNvSpPr>
                <a:spLocks noRot="1" noChangeAspect="1" noMove="1" noResize="1" noEditPoints="1" noAdjustHandles="1" noChangeArrowheads="1" noChangeShapeType="1" noTextEdit="1"/>
              </p:cNvSpPr>
              <p:nvPr/>
            </p:nvSpPr>
            <p:spPr>
              <a:xfrm>
                <a:off x="7582506" y="5778882"/>
                <a:ext cx="1499103" cy="228600"/>
              </a:xfrm>
              <a:prstGeom prst="roundRect">
                <a:avLst/>
              </a:prstGeom>
              <a:blipFill>
                <a:blip r:embed="rId9"/>
                <a:stretch>
                  <a:fillRect/>
                </a:stretch>
              </a:blipFill>
            </p:spPr>
            <p:txBody>
              <a:bodyPr/>
              <a:lstStyle/>
              <a:p>
                <a:r>
                  <a:rPr lang="en-US">
                    <a:noFill/>
                  </a:rPr>
                  <a:t> </a:t>
                </a:r>
              </a:p>
            </p:txBody>
          </p:sp>
        </mc:Fallback>
      </mc:AlternateContent>
      <p:sp>
        <p:nvSpPr>
          <p:cNvPr id="27" name="Slide Number Placeholder 2">
            <a:extLst>
              <a:ext uri="{FF2B5EF4-FFF2-40B4-BE49-F238E27FC236}">
                <a16:creationId xmlns:a16="http://schemas.microsoft.com/office/drawing/2014/main" id="{16E1C50F-766C-429A-A051-8D08225E49C4}"/>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24</a:t>
            </a:fld>
            <a:endParaRPr lang="en-US" sz="1200" dirty="0">
              <a:solidFill>
                <a:schemeClr val="tx1">
                  <a:tint val="75000"/>
                </a:schemeClr>
              </a:solidFill>
            </a:endParaRPr>
          </a:p>
        </p:txBody>
      </p:sp>
    </p:spTree>
    <p:extLst>
      <p:ext uri="{BB962C8B-B14F-4D97-AF65-F5344CB8AC3E}">
        <p14:creationId xmlns:p14="http://schemas.microsoft.com/office/powerpoint/2010/main" val="257048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1" end="1"/>
                                            </p:txEl>
                                          </p:spTgt>
                                        </p:tgtEl>
                                        <p:attrNameLst>
                                          <p:attrName>style.visibility</p:attrName>
                                        </p:attrNameLst>
                                      </p:cBhvr>
                                      <p:to>
                                        <p:strVal val="visible"/>
                                      </p:to>
                                    </p:set>
                                    <p:animEffect transition="in" filter="fade">
                                      <p:cBhvr>
                                        <p:cTn id="27" dur="500"/>
                                        <p:tgtEl>
                                          <p:spTgt spid="19">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accel="50000" decel="50000" fill="hold" grpId="1" nodeType="withEffect">
                                  <p:stCondLst>
                                    <p:cond delay="0"/>
                                  </p:stCondLst>
                                  <p:childTnLst>
                                    <p:animMotion origin="layout" path="M 8.33333E-7 7.40741E-7 L 0.7993 7.40741E-7 " pathEditMode="relative" rAng="0" ptsTypes="AA">
                                      <p:cBhvr>
                                        <p:cTn id="34" dur="2000" fill="hold"/>
                                        <p:tgtEl>
                                          <p:spTgt spid="28"/>
                                        </p:tgtEl>
                                        <p:attrNameLst>
                                          <p:attrName>ppt_x</p:attrName>
                                          <p:attrName>ppt_y</p:attrName>
                                        </p:attrNameLst>
                                      </p:cBhvr>
                                      <p:rCtr x="39965" y="0"/>
                                    </p:animMotion>
                                  </p:childTnLst>
                                </p:cTn>
                              </p:par>
                            </p:childTnLst>
                          </p:cTn>
                        </p:par>
                        <p:par>
                          <p:cTn id="35" fill="hold">
                            <p:stCondLst>
                              <p:cond delay="2000"/>
                            </p:stCondLst>
                            <p:childTnLst>
                              <p:par>
                                <p:cTn id="36" presetID="1" presetClass="exit" presetSubtype="0" fill="hold" grpId="2" nodeType="afterEffect">
                                  <p:stCondLst>
                                    <p:cond delay="0"/>
                                  </p:stCondLst>
                                  <p:childTnLst>
                                    <p:set>
                                      <p:cBhvr>
                                        <p:cTn id="37" dur="1" fill="hold">
                                          <p:stCondLst>
                                            <p:cond delay="0"/>
                                          </p:stCondLst>
                                        </p:cTn>
                                        <p:tgtEl>
                                          <p:spTgt spid="28"/>
                                        </p:tgtEl>
                                        <p:attrNameLst>
                                          <p:attrName>style.visibility</p:attrName>
                                        </p:attrNameLst>
                                      </p:cBhvr>
                                      <p:to>
                                        <p:strVal val="hidden"/>
                                      </p:to>
                                    </p:se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par>
                          <p:cTn id="47" fill="hold">
                            <p:stCondLst>
                              <p:cond delay="500"/>
                            </p:stCondLst>
                            <p:childTnLst>
                              <p:par>
                                <p:cTn id="48" presetID="42" presetClass="path" presetSubtype="0" accel="50000" decel="50000" fill="hold" grpId="1" nodeType="afterEffect">
                                  <p:stCondLst>
                                    <p:cond delay="0"/>
                                  </p:stCondLst>
                                  <p:childTnLst>
                                    <p:animMotion origin="layout" path="M 8.33333E-7 -2.59259E-6 L 0.7993 -2.59259E-6 " pathEditMode="relative" rAng="0" ptsTypes="AA">
                                      <p:cBhvr>
                                        <p:cTn id="49" dur="2000" fill="hold"/>
                                        <p:tgtEl>
                                          <p:spTgt spid="30"/>
                                        </p:tgtEl>
                                        <p:attrNameLst>
                                          <p:attrName>ppt_x</p:attrName>
                                          <p:attrName>ppt_y</p:attrName>
                                        </p:attrNameLst>
                                      </p:cBhvr>
                                      <p:rCtr x="39965" y="0"/>
                                    </p:animMotion>
                                  </p:childTnLst>
                                </p:cTn>
                              </p:par>
                            </p:childTnLst>
                          </p:cTn>
                        </p:par>
                        <p:par>
                          <p:cTn id="50" fill="hold">
                            <p:stCondLst>
                              <p:cond delay="2500"/>
                            </p:stCondLst>
                            <p:childTnLst>
                              <p:par>
                                <p:cTn id="51" presetID="1" presetClass="exit" presetSubtype="0" fill="hold" grpId="2" nodeType="afterEffect">
                                  <p:stCondLst>
                                    <p:cond delay="0"/>
                                  </p:stCondLst>
                                  <p:childTnLst>
                                    <p:set>
                                      <p:cBhvr>
                                        <p:cTn id="52" dur="1" fill="hold">
                                          <p:stCondLst>
                                            <p:cond delay="0"/>
                                          </p:stCondLst>
                                        </p:cTn>
                                        <p:tgtEl>
                                          <p:spTgt spid="30"/>
                                        </p:tgtEl>
                                        <p:attrNameLst>
                                          <p:attrName>style.visibility</p:attrName>
                                        </p:attrNameLst>
                                      </p:cBhvr>
                                      <p:to>
                                        <p:strVal val="hidden"/>
                                      </p:to>
                                    </p:se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par>
                          <p:cTn id="61" fill="hold">
                            <p:stCondLst>
                              <p:cond delay="3500"/>
                            </p:stCondLst>
                            <p:childTnLst>
                              <p:par>
                                <p:cTn id="62" presetID="42" presetClass="path" presetSubtype="0" accel="50000" decel="50000" fill="hold" grpId="1" nodeType="afterEffect">
                                  <p:stCondLst>
                                    <p:cond delay="0"/>
                                  </p:stCondLst>
                                  <p:childTnLst>
                                    <p:animMotion origin="layout" path="M 8.33333E-7 4.07407E-6 L 0.7993 4.07407E-6 " pathEditMode="relative" rAng="0" ptsTypes="AA">
                                      <p:cBhvr>
                                        <p:cTn id="63" dur="2000" fill="hold"/>
                                        <p:tgtEl>
                                          <p:spTgt spid="32"/>
                                        </p:tgtEl>
                                        <p:attrNameLst>
                                          <p:attrName>ppt_x</p:attrName>
                                          <p:attrName>ppt_y</p:attrName>
                                        </p:attrNameLst>
                                      </p:cBhvr>
                                      <p:rCtr x="39965" y="0"/>
                                    </p:animMotion>
                                  </p:childTnLst>
                                </p:cTn>
                              </p:par>
                            </p:childTnLst>
                          </p:cTn>
                        </p:par>
                        <p:par>
                          <p:cTn id="64" fill="hold">
                            <p:stCondLst>
                              <p:cond delay="5500"/>
                            </p:stCondLst>
                            <p:childTnLst>
                              <p:par>
                                <p:cTn id="65" presetID="1" presetClass="exit" presetSubtype="0" fill="hold" grpId="2" nodeType="afterEffect">
                                  <p:stCondLst>
                                    <p:cond delay="0"/>
                                  </p:stCondLst>
                                  <p:childTnLst>
                                    <p:set>
                                      <p:cBhvr>
                                        <p:cTn id="66" dur="1" fill="hold">
                                          <p:stCondLst>
                                            <p:cond delay="0"/>
                                          </p:stCondLst>
                                        </p:cTn>
                                        <p:tgtEl>
                                          <p:spTgt spid="32"/>
                                        </p:tgtEl>
                                        <p:attrNameLst>
                                          <p:attrName>style.visibility</p:attrName>
                                        </p:attrNameLst>
                                      </p:cBhvr>
                                      <p:to>
                                        <p:strVal val="hidden"/>
                                      </p:to>
                                    </p:set>
                                  </p:childTnLst>
                                </p:cTn>
                              </p:par>
                            </p:childTnLst>
                          </p:cTn>
                        </p:par>
                        <p:par>
                          <p:cTn id="67" fill="hold">
                            <p:stCondLst>
                              <p:cond delay="5500"/>
                            </p:stCondLst>
                            <p:childTnLst>
                              <p:par>
                                <p:cTn id="68" presetID="10" presetClass="entr" presetSubtype="0"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par>
                          <p:cTn id="71" fill="hold">
                            <p:stCondLst>
                              <p:cond delay="6000"/>
                            </p:stCondLst>
                            <p:childTnLst>
                              <p:par>
                                <p:cTn id="72" presetID="10" presetClass="entr" presetSubtype="0"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childTnLst>
                          </p:cTn>
                        </p:par>
                        <p:par>
                          <p:cTn id="75" fill="hold">
                            <p:stCondLst>
                              <p:cond delay="6500"/>
                            </p:stCondLst>
                            <p:childTnLst>
                              <p:par>
                                <p:cTn id="76" presetID="42" presetClass="path" presetSubtype="0" accel="50000" decel="50000" fill="hold" grpId="1" nodeType="afterEffect">
                                  <p:stCondLst>
                                    <p:cond delay="0"/>
                                  </p:stCondLst>
                                  <p:childTnLst>
                                    <p:animMotion origin="layout" path="M 8.33333E-7 7.40741E-7 L 0.7993 7.40741E-7 " pathEditMode="relative" rAng="0" ptsTypes="AA">
                                      <p:cBhvr>
                                        <p:cTn id="77" dur="2000" fill="hold"/>
                                        <p:tgtEl>
                                          <p:spTgt spid="37"/>
                                        </p:tgtEl>
                                        <p:attrNameLst>
                                          <p:attrName>ppt_x</p:attrName>
                                          <p:attrName>ppt_y</p:attrName>
                                        </p:attrNameLst>
                                      </p:cBhvr>
                                      <p:rCtr x="39965" y="0"/>
                                    </p:animMotion>
                                  </p:childTnLst>
                                </p:cTn>
                              </p:par>
                            </p:childTnLst>
                          </p:cTn>
                        </p:par>
                        <p:par>
                          <p:cTn id="78" fill="hold">
                            <p:stCondLst>
                              <p:cond delay="8500"/>
                            </p:stCondLst>
                            <p:childTnLst>
                              <p:par>
                                <p:cTn id="79" presetID="1" presetClass="exit" presetSubtype="0" fill="hold" grpId="2" nodeType="afterEffect">
                                  <p:stCondLst>
                                    <p:cond delay="0"/>
                                  </p:stCondLst>
                                  <p:childTnLst>
                                    <p:set>
                                      <p:cBhvr>
                                        <p:cTn id="80" dur="1" fill="hold">
                                          <p:stCondLst>
                                            <p:cond delay="0"/>
                                          </p:stCondLst>
                                        </p:cTn>
                                        <p:tgtEl>
                                          <p:spTgt spid="37"/>
                                        </p:tgtEl>
                                        <p:attrNameLst>
                                          <p:attrName>style.visibility</p:attrName>
                                        </p:attrNameLst>
                                      </p:cBhvr>
                                      <p:to>
                                        <p:strVal val="hidden"/>
                                      </p:to>
                                    </p:set>
                                  </p:childTnLst>
                                </p:cTn>
                              </p:par>
                            </p:childTnLst>
                          </p:cTn>
                        </p:par>
                        <p:par>
                          <p:cTn id="81" fill="hold">
                            <p:stCondLst>
                              <p:cond delay="8500"/>
                            </p:stCondLst>
                            <p:childTnLst>
                              <p:par>
                                <p:cTn id="82" presetID="10" presetClass="entr" presetSubtype="0" fill="hold" grpId="0" nodeType="after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8" grpId="2" animBg="1"/>
      <p:bldP spid="29" grpId="0" animBg="1"/>
      <p:bldP spid="30" grpId="0" animBg="1"/>
      <p:bldP spid="30" grpId="1" animBg="1"/>
      <p:bldP spid="30" grpId="2" animBg="1"/>
      <p:bldP spid="31" grpId="0" animBg="1"/>
      <p:bldP spid="32" grpId="0" animBg="1"/>
      <p:bldP spid="32" grpId="1" animBg="1"/>
      <p:bldP spid="32" grpId="2" animBg="1"/>
      <p:bldP spid="33" grpId="0" animBg="1"/>
      <p:bldP spid="37" grpId="0" animBg="1"/>
      <p:bldP spid="37" grpId="1" animBg="1"/>
      <p:bldP spid="37" grpId="2"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EAFD-2DA3-44A2-B129-45E3C9FCB066}"/>
              </a:ext>
            </a:extLst>
          </p:cNvPr>
          <p:cNvSpPr>
            <a:spLocks noGrp="1"/>
          </p:cNvSpPr>
          <p:nvPr>
            <p:ph type="title"/>
          </p:nvPr>
        </p:nvSpPr>
        <p:spPr>
          <a:xfrm>
            <a:off x="0" y="0"/>
            <a:ext cx="9143999" cy="1325563"/>
          </a:xfrm>
        </p:spPr>
        <p:txBody>
          <a:bodyPr/>
          <a:lstStyle/>
          <a:p>
            <a:r>
              <a:rPr lang="en-US" sz="3600" dirty="0"/>
              <a:t>Path Profiling – the </a:t>
            </a:r>
            <a:r>
              <a:rPr lang="en-US" sz="3600" i="1" dirty="0"/>
              <a:t>XOR</a:t>
            </a:r>
            <a:r>
              <a:rPr lang="en-US" sz="3600" dirty="0"/>
              <a:t> algorithm</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A8B491E6-144B-4611-B4F0-36072BC65CB9}"/>
                  </a:ext>
                </a:extLst>
              </p:cNvPr>
              <p:cNvSpPr>
                <a:spLocks noGrp="1"/>
              </p:cNvSpPr>
              <p:nvPr>
                <p:ph idx="1"/>
              </p:nvPr>
            </p:nvSpPr>
            <p:spPr>
              <a:xfrm>
                <a:off x="-68244" y="1361598"/>
                <a:ext cx="9212243" cy="1546702"/>
              </a:xfrm>
            </p:spPr>
            <p:txBody>
              <a:bodyPr/>
              <a:lstStyle/>
              <a:p>
                <a:r>
                  <a:rPr lang="en-US" sz="2800" dirty="0"/>
                  <a:t>Assumptions:</a:t>
                </a:r>
              </a:p>
              <a:p>
                <a:pPr lvl="1"/>
                <a:r>
                  <a:rPr lang="en-US" sz="2400" dirty="0"/>
                  <a:t>We know a “typical” length </a:t>
                </a:r>
                <a14:m>
                  <m:oMath xmlns:m="http://schemas.openxmlformats.org/officeDocument/2006/math">
                    <m:r>
                      <a:rPr lang="en-US" sz="2400" b="0" i="1" smtClean="0">
                        <a:latin typeface="Cambria Math" panose="02040503050406030204" pitchFamily="18" charset="0"/>
                      </a:rPr>
                      <m:t>𝑑</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Θ</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oMath>
                </a14:m>
                <a:r>
                  <a:rPr lang="en-US" sz="2400" dirty="0"/>
                  <a:t>.</a:t>
                </a:r>
              </a:p>
              <a:p>
                <a:pPr lvl="1"/>
                <a:r>
                  <a:rPr lang="en-US" sz="2400" dirty="0"/>
                  <a:t>Packets have unique identifiers.</a:t>
                </a:r>
              </a:p>
            </p:txBody>
          </p:sp>
        </mc:Choice>
        <mc:Fallback xmlns="">
          <p:sp>
            <p:nvSpPr>
              <p:cNvPr id="18" name="Content Placeholder 2">
                <a:extLst>
                  <a:ext uri="{FF2B5EF4-FFF2-40B4-BE49-F238E27FC236}">
                    <a16:creationId xmlns:a16="http://schemas.microsoft.com/office/drawing/2014/main" id="{A8B491E6-144B-4611-B4F0-36072BC65CB9}"/>
                  </a:ext>
                </a:extLst>
              </p:cNvPr>
              <p:cNvSpPr>
                <a:spLocks noGrp="1" noRot="1" noChangeAspect="1" noMove="1" noResize="1" noEditPoints="1" noAdjustHandles="1" noChangeArrowheads="1" noChangeShapeType="1" noTextEdit="1"/>
              </p:cNvSpPr>
              <p:nvPr>
                <p:ph idx="1"/>
              </p:nvPr>
            </p:nvSpPr>
            <p:spPr>
              <a:xfrm>
                <a:off x="-68244" y="1361598"/>
                <a:ext cx="9212243" cy="1546702"/>
              </a:xfrm>
              <a:blipFill>
                <a:blip r:embed="rId3"/>
                <a:stretch>
                  <a:fillRect t="-3937" b="-55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AF749654-846E-4792-AC17-4ED371BB8600}"/>
                  </a:ext>
                </a:extLst>
              </p:cNvPr>
              <p:cNvSpPr txBox="1">
                <a:spLocks/>
              </p:cNvSpPr>
              <p:nvPr/>
            </p:nvSpPr>
            <p:spPr bwMode="auto">
              <a:xfrm>
                <a:off x="0" y="2890829"/>
                <a:ext cx="9212243" cy="15467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4"/>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a:t>Each switch XORs its identifier </a:t>
                </a:r>
                <a:r>
                  <a:rPr lang="en-US" sz="2800" dirty="0" err="1"/>
                  <a:t>w.p.</a:t>
                </a:r>
                <a:r>
                  <a:rPr lang="en-US" sz="2800" dirty="0"/>
                  <a:t> </a:t>
                </a:r>
                <a14:m>
                  <m:oMath xmlns:m="http://schemas.openxmlformats.org/officeDocument/2006/math">
                    <m:r>
                      <a:rPr lang="en-US" sz="2800" b="0" i="1" smtClean="0">
                        <a:latin typeface="Cambria Math" panose="02040503050406030204" pitchFamily="18" charset="0"/>
                      </a:rPr>
                      <m:t>𝑝</m:t>
                    </m:r>
                  </m:oMath>
                </a14:m>
                <a:r>
                  <a:rPr lang="en-US" sz="2800" dirty="0"/>
                  <a:t>.</a:t>
                </a:r>
              </a:p>
              <a:p>
                <a:pPr lvl="1"/>
                <a:r>
                  <a:rPr lang="en-US" sz="2400" dirty="0"/>
                  <a:t>Sample according to a global hash function </a:t>
                </a:r>
                <a14:m>
                  <m:oMath xmlns:m="http://schemas.openxmlformats.org/officeDocument/2006/math">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𝑇𝑇𝐿</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oMath>
                </a14:m>
                <a:endParaRPr lang="en-US" sz="2400" dirty="0"/>
              </a:p>
            </p:txBody>
          </p:sp>
        </mc:Choice>
        <mc:Fallback xmlns="">
          <p:sp>
            <p:nvSpPr>
              <p:cNvPr id="19" name="Content Placeholder 2">
                <a:extLst>
                  <a:ext uri="{FF2B5EF4-FFF2-40B4-BE49-F238E27FC236}">
                    <a16:creationId xmlns:a16="http://schemas.microsoft.com/office/drawing/2014/main" id="{AF749654-846E-4792-AC17-4ED371BB8600}"/>
                  </a:ext>
                </a:extLst>
              </p:cNvPr>
              <p:cNvSpPr txBox="1">
                <a:spLocks noRot="1" noChangeAspect="1" noMove="1" noResize="1" noEditPoints="1" noAdjustHandles="1" noChangeArrowheads="1" noChangeShapeType="1" noTextEdit="1"/>
              </p:cNvSpPr>
              <p:nvPr/>
            </p:nvSpPr>
            <p:spPr bwMode="auto">
              <a:xfrm>
                <a:off x="0" y="2890829"/>
                <a:ext cx="9212243" cy="1546702"/>
              </a:xfrm>
              <a:prstGeom prst="rect">
                <a:avLst/>
              </a:prstGeom>
              <a:blipFill>
                <a:blip r:embed="rId5"/>
                <a:stretch>
                  <a:fillRect t="-433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val="1"/>
                </a:ext>
              </a:extLst>
            </p:spPr>
            <p:txBody>
              <a:bodyPr/>
              <a:lstStyle/>
              <a:p>
                <a:r>
                  <a:rPr lang="en-US">
                    <a:noFill/>
                  </a:rPr>
                  <a:t> </a:t>
                </a:r>
              </a:p>
            </p:txBody>
          </p:sp>
        </mc:Fallback>
      </mc:AlternateContent>
      <p:sp>
        <p:nvSpPr>
          <p:cNvPr id="20" name="Oval 19">
            <a:extLst>
              <a:ext uri="{FF2B5EF4-FFF2-40B4-BE49-F238E27FC236}">
                <a16:creationId xmlns:a16="http://schemas.microsoft.com/office/drawing/2014/main" id="{DD32B92B-5919-4417-9CD3-01B2E3E3744A}"/>
              </a:ext>
            </a:extLst>
          </p:cNvPr>
          <p:cNvSpPr/>
          <p:nvPr/>
        </p:nvSpPr>
        <p:spPr>
          <a:xfrm>
            <a:off x="274320" y="408106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A</a:t>
            </a:r>
          </a:p>
        </p:txBody>
      </p:sp>
      <p:sp>
        <p:nvSpPr>
          <p:cNvPr id="21" name="Oval 20">
            <a:extLst>
              <a:ext uri="{FF2B5EF4-FFF2-40B4-BE49-F238E27FC236}">
                <a16:creationId xmlns:a16="http://schemas.microsoft.com/office/drawing/2014/main" id="{8D8FF100-A5CE-4E41-9FFB-1212A7A6427C}"/>
              </a:ext>
            </a:extLst>
          </p:cNvPr>
          <p:cNvSpPr/>
          <p:nvPr/>
        </p:nvSpPr>
        <p:spPr>
          <a:xfrm>
            <a:off x="2834640" y="408106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B</a:t>
            </a:r>
          </a:p>
        </p:txBody>
      </p:sp>
      <p:sp>
        <p:nvSpPr>
          <p:cNvPr id="22" name="Oval 21">
            <a:extLst>
              <a:ext uri="{FF2B5EF4-FFF2-40B4-BE49-F238E27FC236}">
                <a16:creationId xmlns:a16="http://schemas.microsoft.com/office/drawing/2014/main" id="{26B822EA-4AA7-4158-B465-02E9B7FEDD26}"/>
              </a:ext>
            </a:extLst>
          </p:cNvPr>
          <p:cNvSpPr/>
          <p:nvPr/>
        </p:nvSpPr>
        <p:spPr>
          <a:xfrm>
            <a:off x="5394960" y="4081069"/>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C</a:t>
            </a:r>
          </a:p>
        </p:txBody>
      </p:sp>
      <p:sp>
        <p:nvSpPr>
          <p:cNvPr id="23" name="Oval 22">
            <a:extLst>
              <a:ext uri="{FF2B5EF4-FFF2-40B4-BE49-F238E27FC236}">
                <a16:creationId xmlns:a16="http://schemas.microsoft.com/office/drawing/2014/main" id="{85BA119D-E2FA-4119-A653-77F4CBEC09B3}"/>
              </a:ext>
            </a:extLst>
          </p:cNvPr>
          <p:cNvSpPr/>
          <p:nvPr/>
        </p:nvSpPr>
        <p:spPr>
          <a:xfrm>
            <a:off x="7955280" y="4081772"/>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dirty="0"/>
              <a:t>D</a:t>
            </a:r>
          </a:p>
        </p:txBody>
      </p:sp>
      <p:cxnSp>
        <p:nvCxnSpPr>
          <p:cNvPr id="24" name="Straight Arrow Connector 23">
            <a:extLst>
              <a:ext uri="{FF2B5EF4-FFF2-40B4-BE49-F238E27FC236}">
                <a16:creationId xmlns:a16="http://schemas.microsoft.com/office/drawing/2014/main" id="{6440B62A-2CD8-4507-BC88-54F40E4C93B6}"/>
              </a:ext>
            </a:extLst>
          </p:cNvPr>
          <p:cNvCxnSpPr>
            <a:cxnSpLocks/>
            <a:stCxn id="20" idx="6"/>
            <a:endCxn id="21" idx="2"/>
          </p:cNvCxnSpPr>
          <p:nvPr/>
        </p:nvCxnSpPr>
        <p:spPr>
          <a:xfrm>
            <a:off x="1188720" y="4538269"/>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67D84CF-EA69-4481-9D00-EE60AB47D240}"/>
              </a:ext>
            </a:extLst>
          </p:cNvPr>
          <p:cNvCxnSpPr>
            <a:cxnSpLocks/>
            <a:stCxn id="21" idx="6"/>
            <a:endCxn id="22" idx="2"/>
          </p:cNvCxnSpPr>
          <p:nvPr/>
        </p:nvCxnSpPr>
        <p:spPr>
          <a:xfrm>
            <a:off x="3749040" y="4538269"/>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F16D1E6E-0464-4FC9-B1D6-35319392DDF4}"/>
              </a:ext>
            </a:extLst>
          </p:cNvPr>
          <p:cNvCxnSpPr>
            <a:cxnSpLocks/>
            <a:stCxn id="22" idx="6"/>
            <a:endCxn id="23" idx="2"/>
          </p:cNvCxnSpPr>
          <p:nvPr/>
        </p:nvCxnSpPr>
        <p:spPr>
          <a:xfrm>
            <a:off x="6309360" y="4538269"/>
            <a:ext cx="1645920" cy="703"/>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59B423A8-DFBE-40AF-8C81-0DFE4BF7897E}"/>
                  </a:ext>
                </a:extLst>
              </p:cNvPr>
              <p:cNvSpPr/>
              <p:nvPr/>
            </p:nvSpPr>
            <p:spPr>
              <a:xfrm>
                <a:off x="7582507" y="5093082"/>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{1,2},</m:t>
                      </m:r>
                      <m:r>
                        <a:rPr lang="en-US" sz="2000" b="0" i="1" smtClean="0">
                          <a:solidFill>
                            <a:schemeClr val="tx1"/>
                          </a:solidFill>
                          <a:latin typeface="Cambria Math" panose="02040503050406030204" pitchFamily="18" charset="0"/>
                        </a:rPr>
                        <m:t>𝐴</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𝐵</m:t>
                      </m:r>
                    </m:oMath>
                  </m:oMathPara>
                </a14:m>
                <a:endParaRPr lang="en-US" sz="2000" dirty="0">
                  <a:solidFill>
                    <a:schemeClr val="tx1"/>
                  </a:solidFill>
                </a:endParaRPr>
              </a:p>
            </p:txBody>
          </p:sp>
        </mc:Choice>
        <mc:Fallback xmlns="">
          <p:sp>
            <p:nvSpPr>
              <p:cNvPr id="29" name="Rectangle: Rounded Corners 28">
                <a:extLst>
                  <a:ext uri="{FF2B5EF4-FFF2-40B4-BE49-F238E27FC236}">
                    <a16:creationId xmlns:a16="http://schemas.microsoft.com/office/drawing/2014/main" id="{59B423A8-DFBE-40AF-8C81-0DFE4BF7897E}"/>
                  </a:ext>
                </a:extLst>
              </p:cNvPr>
              <p:cNvSpPr>
                <a:spLocks noRot="1" noChangeAspect="1" noMove="1" noResize="1" noEditPoints="1" noAdjustHandles="1" noChangeArrowheads="1" noChangeShapeType="1" noTextEdit="1"/>
              </p:cNvSpPr>
              <p:nvPr/>
            </p:nvSpPr>
            <p:spPr>
              <a:xfrm>
                <a:off x="7582507" y="5093082"/>
                <a:ext cx="1499103" cy="228600"/>
              </a:xfrm>
              <a:prstGeom prst="round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Rounded Corners 32">
                <a:extLst>
                  <a:ext uri="{FF2B5EF4-FFF2-40B4-BE49-F238E27FC236}">
                    <a16:creationId xmlns:a16="http://schemas.microsoft.com/office/drawing/2014/main" id="{D8BB7792-0871-45BB-867B-81AFA7119C02}"/>
                  </a:ext>
                </a:extLst>
              </p:cNvPr>
              <p:cNvSpPr/>
              <p:nvPr/>
            </p:nvSpPr>
            <p:spPr>
              <a:xfrm>
                <a:off x="7587587" y="5550282"/>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r>
                        <a:rPr lang="en-US" sz="2000" i="1" smtClean="0">
                          <a:solidFill>
                            <a:schemeClr val="tx1"/>
                          </a:solidFill>
                          <a:latin typeface="Cambria Math" panose="02040503050406030204" pitchFamily="18" charset="0"/>
                        </a:rPr>
                        <m:t>0</m:t>
                      </m:r>
                    </m:oMath>
                  </m:oMathPara>
                </a14:m>
                <a:endParaRPr lang="en-US" sz="2000" dirty="0">
                  <a:solidFill>
                    <a:schemeClr val="tx1"/>
                  </a:solidFill>
                </a:endParaRPr>
              </a:p>
            </p:txBody>
          </p:sp>
        </mc:Choice>
        <mc:Fallback xmlns="">
          <p:sp>
            <p:nvSpPr>
              <p:cNvPr id="33" name="Rectangle: Rounded Corners 32">
                <a:extLst>
                  <a:ext uri="{FF2B5EF4-FFF2-40B4-BE49-F238E27FC236}">
                    <a16:creationId xmlns:a16="http://schemas.microsoft.com/office/drawing/2014/main" id="{D8BB7792-0871-45BB-867B-81AFA7119C02}"/>
                  </a:ext>
                </a:extLst>
              </p:cNvPr>
              <p:cNvSpPr>
                <a:spLocks noRot="1" noChangeAspect="1" noMove="1" noResize="1" noEditPoints="1" noAdjustHandles="1" noChangeArrowheads="1" noChangeShapeType="1" noTextEdit="1"/>
              </p:cNvSpPr>
              <p:nvPr/>
            </p:nvSpPr>
            <p:spPr>
              <a:xfrm>
                <a:off x="7587587" y="5550282"/>
                <a:ext cx="1499103" cy="228600"/>
              </a:xfrm>
              <a:prstGeom prst="roundRect">
                <a:avLst/>
              </a:prstGeom>
              <a:blipFill>
                <a:blip r:embed="rId7"/>
                <a:stretch>
                  <a:fillRect/>
                </a:stretch>
              </a:blipFill>
            </p:spPr>
            <p:txBody>
              <a:bodyPr/>
              <a:lstStyle/>
              <a:p>
                <a:r>
                  <a:rPr lang="en-US">
                    <a:noFill/>
                  </a:rPr>
                  <a:t> </a:t>
                </a:r>
              </a:p>
            </p:txBody>
          </p:sp>
        </mc:Fallback>
      </mc:AlternateContent>
      <p:sp>
        <p:nvSpPr>
          <p:cNvPr id="27" name="Slide Number Placeholder 2">
            <a:extLst>
              <a:ext uri="{FF2B5EF4-FFF2-40B4-BE49-F238E27FC236}">
                <a16:creationId xmlns:a16="http://schemas.microsoft.com/office/drawing/2014/main" id="{16E1C50F-766C-429A-A051-8D08225E49C4}"/>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25</a:t>
            </a:fld>
            <a:endParaRPr lang="en-US" sz="1200" dirty="0">
              <a:solidFill>
                <a:schemeClr val="tx1">
                  <a:tint val="75000"/>
                </a:schemeClr>
              </a:solidFill>
            </a:endParaRPr>
          </a:p>
        </p:txBody>
      </p:sp>
      <mc:AlternateContent xmlns:mc="http://schemas.openxmlformats.org/markup-compatibility/2006" xmlns:a14="http://schemas.microsoft.com/office/drawing/2010/main">
        <mc:Choice Requires="a14">
          <p:sp>
            <p:nvSpPr>
              <p:cNvPr id="34" name="Rectangle: Rounded Corners 33">
                <a:extLst>
                  <a:ext uri="{FF2B5EF4-FFF2-40B4-BE49-F238E27FC236}">
                    <a16:creationId xmlns:a16="http://schemas.microsoft.com/office/drawing/2014/main" id="{ADD2CF84-FA4A-4722-B1ED-7A24ACDD2D45}"/>
                  </a:ext>
                </a:extLst>
              </p:cNvPr>
              <p:cNvSpPr/>
              <p:nvPr/>
            </p:nvSpPr>
            <p:spPr>
              <a:xfrm>
                <a:off x="7582507" y="5326380"/>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{3} ,</m:t>
                      </m:r>
                      <m:r>
                        <a:rPr lang="en-US" sz="2000" b="0" i="1" smtClean="0">
                          <a:solidFill>
                            <a:schemeClr val="tx1"/>
                          </a:solidFill>
                          <a:latin typeface="Cambria Math" panose="02040503050406030204" pitchFamily="18" charset="0"/>
                        </a:rPr>
                        <m:t>𝐶</m:t>
                      </m:r>
                    </m:oMath>
                  </m:oMathPara>
                </a14:m>
                <a:endParaRPr lang="en-US" sz="2000" dirty="0">
                  <a:solidFill>
                    <a:schemeClr val="tx1"/>
                  </a:solidFill>
                </a:endParaRPr>
              </a:p>
            </p:txBody>
          </p:sp>
        </mc:Choice>
        <mc:Fallback xmlns="">
          <p:sp>
            <p:nvSpPr>
              <p:cNvPr id="34" name="Rectangle: Rounded Corners 33">
                <a:extLst>
                  <a:ext uri="{FF2B5EF4-FFF2-40B4-BE49-F238E27FC236}">
                    <a16:creationId xmlns:a16="http://schemas.microsoft.com/office/drawing/2014/main" id="{ADD2CF84-FA4A-4722-B1ED-7A24ACDD2D45}"/>
                  </a:ext>
                </a:extLst>
              </p:cNvPr>
              <p:cNvSpPr>
                <a:spLocks noRot="1" noChangeAspect="1" noMove="1" noResize="1" noEditPoints="1" noAdjustHandles="1" noChangeArrowheads="1" noChangeShapeType="1" noTextEdit="1"/>
              </p:cNvSpPr>
              <p:nvPr/>
            </p:nvSpPr>
            <p:spPr>
              <a:xfrm>
                <a:off x="7582507" y="5326380"/>
                <a:ext cx="1499103" cy="228600"/>
              </a:xfrm>
              <a:prstGeom prst="round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6BE9FBEE-A262-446B-B232-079738F34AC0}"/>
                  </a:ext>
                </a:extLst>
              </p:cNvPr>
              <p:cNvSpPr/>
              <p:nvPr/>
            </p:nvSpPr>
            <p:spPr>
              <a:xfrm>
                <a:off x="7582506" y="5783580"/>
                <a:ext cx="1499103" cy="228600"/>
              </a:xfrm>
              <a:prstGeom prst="roundRect">
                <a:avLst/>
              </a:prstGeom>
            </p:spPr>
            <p:style>
              <a:lnRef idx="1">
                <a:schemeClr val="accent3"/>
              </a:lnRef>
              <a:fillRef idx="3">
                <a:schemeClr val="accent3"/>
              </a:fillRef>
              <a:effectRef idx="2">
                <a:schemeClr val="accent3"/>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d>
                        <m:dPr>
                          <m:begChr m:val="{"/>
                          <m:endChr m:val="}"/>
                          <m:ctrlPr>
                            <a:rPr lang="en-US" sz="2000" b="0" i="1" smtClean="0">
                              <a:solidFill>
                                <a:schemeClr val="tx1"/>
                              </a:solidFill>
                              <a:latin typeface="Cambria Math" panose="02040503050406030204" pitchFamily="18" charset="0"/>
                            </a:rPr>
                          </m:ctrlPr>
                        </m:dPr>
                        <m:e>
                          <m:r>
                            <a:rPr lang="en-US" sz="2000" b="0" i="1" smtClean="0">
                              <a:solidFill>
                                <a:schemeClr val="tx1"/>
                              </a:solidFill>
                              <a:latin typeface="Cambria Math" panose="02040503050406030204" pitchFamily="18" charset="0"/>
                            </a:rPr>
                            <m:t>3,4</m:t>
                          </m:r>
                        </m:e>
                      </m:d>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𝐶</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𝐷</m:t>
                      </m:r>
                    </m:oMath>
                  </m:oMathPara>
                </a14:m>
                <a:endParaRPr lang="en-US"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6BE9FBEE-A262-446B-B232-079738F34AC0}"/>
                  </a:ext>
                </a:extLst>
              </p:cNvPr>
              <p:cNvSpPr>
                <a:spLocks noRot="1" noChangeAspect="1" noMove="1" noResize="1" noEditPoints="1" noAdjustHandles="1" noChangeArrowheads="1" noChangeShapeType="1" noTextEdit="1"/>
              </p:cNvSpPr>
              <p:nvPr/>
            </p:nvSpPr>
            <p:spPr>
              <a:xfrm>
                <a:off x="7582506" y="5783580"/>
                <a:ext cx="1499103" cy="228600"/>
              </a:xfrm>
              <a:prstGeom prst="round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Rounded Corners 35">
                <a:extLst>
                  <a:ext uri="{FF2B5EF4-FFF2-40B4-BE49-F238E27FC236}">
                    <a16:creationId xmlns:a16="http://schemas.microsoft.com/office/drawing/2014/main" id="{6D9B0DBD-63A1-40E2-B42E-8AF4ADBA280D}"/>
                  </a:ext>
                </a:extLst>
              </p:cNvPr>
              <p:cNvSpPr/>
              <p:nvPr/>
            </p:nvSpPr>
            <p:spPr>
              <a:xfrm>
                <a:off x="2692400" y="5525229"/>
                <a:ext cx="2656840" cy="279755"/>
              </a:xfrm>
              <a:prstGeom prst="roundRect">
                <a:avLst>
                  <a:gd name="adj" fmla="val 0"/>
                </a:avLst>
              </a:prstGeom>
              <a:solidFill>
                <a:schemeClr val="accent4">
                  <a:lumMod val="40000"/>
                  <a:lumOff val="60000"/>
                </a:schemeClr>
              </a:solidFill>
            </p:spPr>
            <p:style>
              <a:lnRef idx="1">
                <a:schemeClr val="accent3"/>
              </a:lnRef>
              <a:fillRef idx="3">
                <a:schemeClr val="accent3"/>
              </a:fillRef>
              <a:effectRef idx="2">
                <a:schemeClr val="accent3"/>
              </a:effectRef>
              <a:fontRef idx="minor">
                <a:schemeClr val="lt1"/>
              </a:fontRef>
            </p:style>
            <p:txBody>
              <a:bodyPr lIns="0" rIns="0"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4=(</m:t>
                      </m:r>
                      <m:r>
                        <a:rPr lang="en-US" sz="2000" b="0" i="1" smtClean="0">
                          <a:solidFill>
                            <a:schemeClr val="tx1"/>
                          </a:solidFill>
                          <a:latin typeface="Cambria Math" panose="02040503050406030204" pitchFamily="18" charset="0"/>
                        </a:rPr>
                        <m:t>𝐶</m:t>
                      </m:r>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𝐷</m:t>
                      </m:r>
                      <m:r>
                        <a:rPr lang="en-US" sz="2000" b="0" i="1" smtClean="0">
                          <a:solidFill>
                            <a:schemeClr val="tx1"/>
                          </a:solidFill>
                          <a:latin typeface="Cambria Math" panose="02040503050406030204" pitchFamily="18" charset="0"/>
                        </a:rPr>
                        <m:t>)⊕</m:t>
                      </m:r>
                      <m:r>
                        <a:rPr lang="en-US" sz="2000" i="1" dirty="0" smtClean="0">
                          <a:solidFill>
                            <a:schemeClr val="tx1"/>
                          </a:solidFill>
                          <a:latin typeface="Cambria Math" panose="02040503050406030204" pitchFamily="18" charset="0"/>
                        </a:rPr>
                        <m:t>𝐶</m:t>
                      </m:r>
                      <m:r>
                        <a:rPr lang="en-US" sz="2000" b="0" i="1" dirty="0" smtClean="0">
                          <a:solidFill>
                            <a:schemeClr val="tx1"/>
                          </a:solidFill>
                          <a:latin typeface="Cambria Math" panose="02040503050406030204" pitchFamily="18" charset="0"/>
                        </a:rPr>
                        <m:t>=</m:t>
                      </m:r>
                      <m:r>
                        <a:rPr lang="en-US" sz="2000" b="0" i="1" dirty="0" smtClean="0">
                          <a:solidFill>
                            <a:schemeClr val="tx1"/>
                          </a:solidFill>
                          <a:latin typeface="Cambria Math" panose="02040503050406030204" pitchFamily="18" charset="0"/>
                        </a:rPr>
                        <m:t>𝐷</m:t>
                      </m:r>
                    </m:oMath>
                  </m:oMathPara>
                </a14:m>
                <a:endParaRPr lang="en-US" sz="2000" dirty="0">
                  <a:solidFill>
                    <a:schemeClr val="tx1"/>
                  </a:solidFill>
                </a:endParaRPr>
              </a:p>
            </p:txBody>
          </p:sp>
        </mc:Choice>
        <mc:Fallback xmlns="">
          <p:sp>
            <p:nvSpPr>
              <p:cNvPr id="36" name="Rectangle: Rounded Corners 35">
                <a:extLst>
                  <a:ext uri="{FF2B5EF4-FFF2-40B4-BE49-F238E27FC236}">
                    <a16:creationId xmlns:a16="http://schemas.microsoft.com/office/drawing/2014/main" id="{6D9B0DBD-63A1-40E2-B42E-8AF4ADBA280D}"/>
                  </a:ext>
                </a:extLst>
              </p:cNvPr>
              <p:cNvSpPr>
                <a:spLocks noRot="1" noChangeAspect="1" noMove="1" noResize="1" noEditPoints="1" noAdjustHandles="1" noChangeArrowheads="1" noChangeShapeType="1" noTextEdit="1"/>
              </p:cNvSpPr>
              <p:nvPr/>
            </p:nvSpPr>
            <p:spPr>
              <a:xfrm>
                <a:off x="2692400" y="5525229"/>
                <a:ext cx="2656840" cy="279755"/>
              </a:xfrm>
              <a:prstGeom prst="roundRect">
                <a:avLst>
                  <a:gd name="adj" fmla="val 0"/>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3339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1.11111E-6 2.96296E-6 L -0.23819 0.01666 " pathEditMode="relative" rAng="0" ptsTypes="AA">
                                      <p:cBhvr>
                                        <p:cTn id="6" dur="2000" fill="hold"/>
                                        <p:tgtEl>
                                          <p:spTgt spid="34"/>
                                        </p:tgtEl>
                                        <p:attrNameLst>
                                          <p:attrName>ppt_x</p:attrName>
                                          <p:attrName>ppt_y</p:attrName>
                                        </p:attrNameLst>
                                      </p:cBhvr>
                                      <p:rCtr x="-11910" y="833"/>
                                    </p:animMotion>
                                  </p:childTnLst>
                                </p:cTn>
                              </p:par>
                              <p:par>
                                <p:cTn id="7" presetID="42" presetClass="path" presetSubtype="0" accel="50000" decel="50000" fill="hold" grpId="0" nodeType="withEffect">
                                  <p:stCondLst>
                                    <p:cond delay="0"/>
                                  </p:stCondLst>
                                  <p:childTnLst>
                                    <p:animMotion origin="layout" path="M -0.00069 -3.7037E-6 L -0.23785 -0.01689 " pathEditMode="relative" rAng="0" ptsTypes="AA">
                                      <p:cBhvr>
                                        <p:cTn id="8" dur="2000" fill="hold"/>
                                        <p:tgtEl>
                                          <p:spTgt spid="35"/>
                                        </p:tgtEl>
                                        <p:attrNameLst>
                                          <p:attrName>ppt_x</p:attrName>
                                          <p:attrName>ppt_y</p:attrName>
                                        </p:attrNameLst>
                                      </p:cBhvr>
                                      <p:rCtr x="-11858" y="-856"/>
                                    </p:animMotion>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EAFD-2DA3-44A2-B129-45E3C9FCB066}"/>
              </a:ext>
            </a:extLst>
          </p:cNvPr>
          <p:cNvSpPr>
            <a:spLocks noGrp="1"/>
          </p:cNvSpPr>
          <p:nvPr>
            <p:ph type="title"/>
          </p:nvPr>
        </p:nvSpPr>
        <p:spPr>
          <a:xfrm>
            <a:off x="0" y="0"/>
            <a:ext cx="9143999" cy="1325563"/>
          </a:xfrm>
        </p:spPr>
        <p:txBody>
          <a:bodyPr/>
          <a:lstStyle/>
          <a:p>
            <a:r>
              <a:rPr lang="en-US" sz="3200" dirty="0"/>
              <a:t>Improving the Coupon Collector</a:t>
            </a:r>
          </a:p>
        </p:txBody>
      </p:sp>
      <p:sp>
        <p:nvSpPr>
          <p:cNvPr id="6" name="Rectangle 5">
            <a:extLst>
              <a:ext uri="{FF2B5EF4-FFF2-40B4-BE49-F238E27FC236}">
                <a16:creationId xmlns:a16="http://schemas.microsoft.com/office/drawing/2014/main" id="{1B53C30F-4233-41C8-B4CD-287B407D6541}"/>
              </a:ext>
            </a:extLst>
          </p:cNvPr>
          <p:cNvSpPr/>
          <p:nvPr/>
        </p:nvSpPr>
        <p:spPr>
          <a:xfrm>
            <a:off x="1773423" y="6548692"/>
            <a:ext cx="5969480" cy="368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A close up of a map&#10;&#10;Description automatically generated">
            <a:extLst>
              <a:ext uri="{FF2B5EF4-FFF2-40B4-BE49-F238E27FC236}">
                <a16:creationId xmlns:a16="http://schemas.microsoft.com/office/drawing/2014/main" id="{C6A3232D-3FBE-4B21-9542-40764E892BF2}"/>
              </a:ext>
            </a:extLst>
          </p:cNvPr>
          <p:cNvPicPr>
            <a:picLocks noChangeAspect="1"/>
          </p:cNvPicPr>
          <p:nvPr/>
        </p:nvPicPr>
        <p:blipFill>
          <a:blip r:embed="rId3"/>
          <a:stretch>
            <a:fillRect/>
          </a:stretch>
        </p:blipFill>
        <p:spPr>
          <a:xfrm>
            <a:off x="1289046" y="1421122"/>
            <a:ext cx="6565907" cy="4883393"/>
          </a:xfrm>
          <a:prstGeom prst="rect">
            <a:avLst/>
          </a:prstGeom>
        </p:spPr>
      </p:pic>
      <p:pic>
        <p:nvPicPr>
          <p:cNvPr id="30" name="Picture 29" descr="A close up of a map&#10;&#10;Description automatically generated">
            <a:extLst>
              <a:ext uri="{FF2B5EF4-FFF2-40B4-BE49-F238E27FC236}">
                <a16:creationId xmlns:a16="http://schemas.microsoft.com/office/drawing/2014/main" id="{DE4DEAB0-3DC6-4AD7-9BB1-EE20861E63E4}"/>
              </a:ext>
            </a:extLst>
          </p:cNvPr>
          <p:cNvPicPr>
            <a:picLocks noChangeAspect="1"/>
          </p:cNvPicPr>
          <p:nvPr/>
        </p:nvPicPr>
        <p:blipFill rotWithShape="1">
          <a:blip r:embed="rId4"/>
          <a:srcRect l="51128" t="58203" r="9486" b="9807"/>
          <a:stretch/>
        </p:blipFill>
        <p:spPr>
          <a:xfrm>
            <a:off x="4644282" y="4264025"/>
            <a:ext cx="2587752" cy="1563279"/>
          </a:xfrm>
          <a:prstGeom prst="rect">
            <a:avLst/>
          </a:prstGeom>
        </p:spPr>
      </p:pic>
      <p:sp>
        <p:nvSpPr>
          <p:cNvPr id="10" name="Slide Number Placeholder 2">
            <a:extLst>
              <a:ext uri="{FF2B5EF4-FFF2-40B4-BE49-F238E27FC236}">
                <a16:creationId xmlns:a16="http://schemas.microsoft.com/office/drawing/2014/main" id="{5E9C6918-81AA-48C4-8DD0-0F9C18462649}"/>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26</a:t>
            </a:fld>
            <a:endParaRPr lang="en-US" sz="1200" dirty="0">
              <a:solidFill>
                <a:schemeClr val="tx1">
                  <a:tint val="75000"/>
                </a:schemeClr>
              </a:solidFill>
            </a:endParaRPr>
          </a:p>
        </p:txBody>
      </p:sp>
      <p:pic>
        <p:nvPicPr>
          <p:cNvPr id="7" name="Picture 6" descr="A close up of a map&#10;&#10;Description automatically generated">
            <a:extLst>
              <a:ext uri="{FF2B5EF4-FFF2-40B4-BE49-F238E27FC236}">
                <a16:creationId xmlns:a16="http://schemas.microsoft.com/office/drawing/2014/main" id="{B28C6E18-2A25-4D9C-9425-482BFC6CF7C0}"/>
              </a:ext>
            </a:extLst>
          </p:cNvPr>
          <p:cNvPicPr>
            <a:picLocks/>
          </p:cNvPicPr>
          <p:nvPr/>
        </p:nvPicPr>
        <p:blipFill rotWithShape="1">
          <a:blip r:embed="rId5"/>
          <a:srcRect l="70657" t="82838" r="9862" b="10053"/>
          <a:stretch/>
        </p:blipFill>
        <p:spPr>
          <a:xfrm>
            <a:off x="5928177" y="5469423"/>
            <a:ext cx="1279074" cy="347178"/>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6F2EA0E-38AF-4894-8E27-F689073804A6}"/>
                  </a:ext>
                </a:extLst>
              </p:cNvPr>
              <p:cNvSpPr txBox="1"/>
              <p:nvPr/>
            </p:nvSpPr>
            <p:spPr>
              <a:xfrm>
                <a:off x="6" y="3339598"/>
                <a:ext cx="330196" cy="954107"/>
              </a:xfrm>
              <a:prstGeom prst="rect">
                <a:avLst/>
              </a:prstGeom>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𝔼</m:t>
                      </m:r>
                      <m:r>
                        <a:rPr lang="en-US" sz="2800" b="0" i="1" smtClean="0">
                          <a:latin typeface="Cambria Math" panose="02040503050406030204" pitchFamily="18" charset="0"/>
                        </a:rPr>
                        <m:t>[</m:t>
                      </m:r>
                      <m:r>
                        <m:rPr>
                          <m:sty m:val="p"/>
                        </m:rPr>
                        <a:rPr lang="en-US" sz="2800" b="0" i="0" smtClean="0">
                          <a:latin typeface="Cambria Math" panose="02040503050406030204" pitchFamily="18" charset="0"/>
                        </a:rPr>
                        <m:t>missing</m:t>
                      </m:r>
                    </m:oMath>
                  </m:oMathPara>
                </a14:m>
                <a:endParaRPr lang="en-US" sz="2800"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0" smtClean="0">
                          <a:latin typeface="Cambria Math" panose="02040503050406030204" pitchFamily="18" charset="0"/>
                        </a:rPr>
                        <m:t>       </m:t>
                      </m:r>
                      <m:r>
                        <m:rPr>
                          <m:sty m:val="p"/>
                        </m:rPr>
                        <a:rPr lang="en-US" sz="2800" b="0" i="0" smtClean="0">
                          <a:latin typeface="Cambria Math" panose="02040503050406030204" pitchFamily="18" charset="0"/>
                        </a:rPr>
                        <m:t>hops</m:t>
                      </m:r>
                      <m:r>
                        <a:rPr lang="en-US" sz="2800" b="0" i="0" smtClean="0">
                          <a:latin typeface="Cambria Math" panose="02040503050406030204" pitchFamily="18" charset="0"/>
                        </a:rPr>
                        <m:t>]</m:t>
                      </m:r>
                    </m:oMath>
                  </m:oMathPara>
                </a14:m>
                <a:endParaRPr lang="en-US" sz="2800" dirty="0"/>
              </a:p>
            </p:txBody>
          </p:sp>
        </mc:Choice>
        <mc:Fallback xmlns="">
          <p:sp>
            <p:nvSpPr>
              <p:cNvPr id="19" name="TextBox 18">
                <a:extLst>
                  <a:ext uri="{FF2B5EF4-FFF2-40B4-BE49-F238E27FC236}">
                    <a16:creationId xmlns:a16="http://schemas.microsoft.com/office/drawing/2014/main" id="{B6F2EA0E-38AF-4894-8E27-F689073804A6}"/>
                  </a:ext>
                </a:extLst>
              </p:cNvPr>
              <p:cNvSpPr txBox="1">
                <a:spLocks noRot="1" noChangeAspect="1" noMove="1" noResize="1" noEditPoints="1" noAdjustHandles="1" noChangeArrowheads="1" noChangeShapeType="1" noTextEdit="1"/>
              </p:cNvSpPr>
              <p:nvPr/>
            </p:nvSpPr>
            <p:spPr>
              <a:xfrm>
                <a:off x="6" y="3339598"/>
                <a:ext cx="330196" cy="954107"/>
              </a:xfrm>
              <a:prstGeom prst="rect">
                <a:avLst/>
              </a:prstGeom>
              <a:blipFill>
                <a:blip r:embed="rId6"/>
                <a:stretch>
                  <a:fillRect r="-388889"/>
                </a:stretch>
              </a:blipFill>
              <a:ln>
                <a:noFill/>
              </a:ln>
            </p:spPr>
            <p:txBody>
              <a:bodyPr/>
              <a:lstStyle/>
              <a:p>
                <a:r>
                  <a:rPr lang="en-US">
                    <a:noFill/>
                  </a:rPr>
                  <a:t> </a:t>
                </a:r>
              </a:p>
            </p:txBody>
          </p:sp>
        </mc:Fallback>
      </mc:AlternateContent>
      <p:sp>
        <p:nvSpPr>
          <p:cNvPr id="29" name="TextBox 28">
            <a:extLst>
              <a:ext uri="{FF2B5EF4-FFF2-40B4-BE49-F238E27FC236}">
                <a16:creationId xmlns:a16="http://schemas.microsoft.com/office/drawing/2014/main" id="{DE585893-0505-4589-82E6-A8897E648425}"/>
              </a:ext>
            </a:extLst>
          </p:cNvPr>
          <p:cNvSpPr txBox="1"/>
          <p:nvPr/>
        </p:nvSpPr>
        <p:spPr>
          <a:xfrm>
            <a:off x="2870204" y="6045560"/>
            <a:ext cx="5575296" cy="523220"/>
          </a:xfrm>
          <a:prstGeom prst="rect">
            <a:avLst/>
          </a:prstGeom>
          <a:ln>
            <a:noFill/>
          </a:ln>
        </p:spPr>
        <p:txBody>
          <a:bodyPr wrap="square" rtlCol="0">
            <a:spAutoFit/>
          </a:bodyPr>
          <a:lstStyle/>
          <a:p>
            <a:r>
              <a:rPr lang="en-US" sz="2800" dirty="0"/>
              <a:t>Number of samples</a:t>
            </a:r>
          </a:p>
        </p:txBody>
      </p:sp>
      <p:cxnSp>
        <p:nvCxnSpPr>
          <p:cNvPr id="22" name="Straight Connector 21">
            <a:extLst>
              <a:ext uri="{FF2B5EF4-FFF2-40B4-BE49-F238E27FC236}">
                <a16:creationId xmlns:a16="http://schemas.microsoft.com/office/drawing/2014/main" id="{80A009C8-22C2-4AD2-9D7B-38626F1D6AA0}"/>
              </a:ext>
            </a:extLst>
          </p:cNvPr>
          <p:cNvCxnSpPr/>
          <p:nvPr/>
        </p:nvCxnSpPr>
        <p:spPr>
          <a:xfrm flipV="1">
            <a:off x="4654549" y="1917700"/>
            <a:ext cx="0" cy="3898900"/>
          </a:xfrm>
          <a:prstGeom prst="line">
            <a:avLst/>
          </a:prstGeom>
          <a:ln>
            <a:solidFill>
              <a:srgbClr val="48A448"/>
            </a:solidFill>
            <a:prstDash val="sysDash"/>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E1819DA-8AA1-48EB-9D9A-68213C9612AB}"/>
              </a:ext>
            </a:extLst>
          </p:cNvPr>
          <p:cNvCxnSpPr/>
          <p:nvPr/>
        </p:nvCxnSpPr>
        <p:spPr>
          <a:xfrm flipV="1">
            <a:off x="5928177" y="1917700"/>
            <a:ext cx="0" cy="3898900"/>
          </a:xfrm>
          <a:prstGeom prst="line">
            <a:avLst/>
          </a:prstGeom>
          <a:ln>
            <a:solidFill>
              <a:srgbClr val="FF0C0C"/>
            </a:solidFill>
            <a:prstDash val="sysDash"/>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1D7BDD18-72FE-417C-B58E-35A68F7D7225}"/>
              </a:ext>
            </a:extLst>
          </p:cNvPr>
          <p:cNvSpPr txBox="1"/>
          <p:nvPr/>
        </p:nvSpPr>
        <p:spPr>
          <a:xfrm>
            <a:off x="2650067" y="2131174"/>
            <a:ext cx="1689084" cy="461665"/>
          </a:xfrm>
          <a:prstGeom prst="rect">
            <a:avLst/>
          </a:prstGeom>
          <a:solidFill>
            <a:schemeClr val="bg1"/>
          </a:solidFill>
          <a:ln>
            <a:noFill/>
          </a:ln>
        </p:spPr>
        <p:txBody>
          <a:bodyPr wrap="square" rtlCol="0">
            <a:spAutoFit/>
          </a:bodyPr>
          <a:lstStyle/>
          <a:p>
            <a:r>
              <a:rPr lang="en-US" sz="2400" dirty="0">
                <a:solidFill>
                  <a:srgbClr val="1D1DFF"/>
                </a:solidFill>
              </a:rPr>
              <a:t>Baseline</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9C6A52E-2BAF-4CF5-8134-970DA7DB26EC}"/>
                  </a:ext>
                </a:extLst>
              </p:cNvPr>
              <p:cNvSpPr txBox="1"/>
              <p:nvPr/>
            </p:nvSpPr>
            <p:spPr>
              <a:xfrm>
                <a:off x="4740744" y="2039482"/>
                <a:ext cx="1162035" cy="645048"/>
              </a:xfrm>
              <a:prstGeom prst="rect">
                <a:avLst/>
              </a:prstGeom>
              <a:solidFill>
                <a:schemeClr val="bg1"/>
              </a:solidFill>
              <a:ln>
                <a:noFill/>
              </a:ln>
            </p:spPr>
            <p:txBody>
              <a:bodyPr wrap="square" lIns="0" rIns="0" rtlCol="0">
                <a:spAutoFit/>
              </a:bodyPr>
              <a:lstStyle/>
              <a:p>
                <a:r>
                  <a:rPr lang="en-US" sz="2400" dirty="0">
                    <a:solidFill>
                      <a:srgbClr val="48A448"/>
                    </a:solidFill>
                  </a:rPr>
                  <a:t>XOR</a:t>
                </a:r>
                <a14:m>
                  <m:oMath xmlns:m="http://schemas.openxmlformats.org/officeDocument/2006/math">
                    <m:d>
                      <m:dPr>
                        <m:ctrlPr>
                          <a:rPr lang="en-US" sz="2400" b="0" i="1" smtClean="0">
                            <a:solidFill>
                              <a:srgbClr val="48A448"/>
                            </a:solidFill>
                            <a:latin typeface="Cambria Math" panose="02040503050406030204" pitchFamily="18" charset="0"/>
                          </a:rPr>
                        </m:ctrlPr>
                      </m:dPr>
                      <m:e>
                        <m:f>
                          <m:fPr>
                            <m:ctrlPr>
                              <a:rPr lang="en-US" sz="2400" b="0" i="1" smtClean="0">
                                <a:solidFill>
                                  <a:srgbClr val="48A448"/>
                                </a:solidFill>
                                <a:latin typeface="Cambria Math" panose="02040503050406030204" pitchFamily="18" charset="0"/>
                              </a:rPr>
                            </m:ctrlPr>
                          </m:fPr>
                          <m:num>
                            <m:r>
                              <a:rPr lang="en-US" sz="2400" b="0" i="1" smtClean="0">
                                <a:solidFill>
                                  <a:srgbClr val="48A448"/>
                                </a:solidFill>
                                <a:latin typeface="Cambria Math" panose="02040503050406030204" pitchFamily="18" charset="0"/>
                              </a:rPr>
                              <m:t>1</m:t>
                            </m:r>
                          </m:num>
                          <m:den>
                            <m:r>
                              <a:rPr lang="en-US" sz="2400" b="0" i="1" smtClean="0">
                                <a:solidFill>
                                  <a:srgbClr val="48A448"/>
                                </a:solidFill>
                                <a:latin typeface="Cambria Math" panose="02040503050406030204" pitchFamily="18" charset="0"/>
                              </a:rPr>
                              <m:t>5</m:t>
                            </m:r>
                          </m:den>
                        </m:f>
                      </m:e>
                    </m:d>
                  </m:oMath>
                </a14:m>
                <a:endParaRPr lang="en-US" sz="2400" dirty="0">
                  <a:solidFill>
                    <a:srgbClr val="1D1DFF"/>
                  </a:solidFill>
                </a:endParaRPr>
              </a:p>
            </p:txBody>
          </p:sp>
        </mc:Choice>
        <mc:Fallback>
          <p:sp>
            <p:nvSpPr>
              <p:cNvPr id="13" name="TextBox 12">
                <a:extLst>
                  <a:ext uri="{FF2B5EF4-FFF2-40B4-BE49-F238E27FC236}">
                    <a16:creationId xmlns:a16="http://schemas.microsoft.com/office/drawing/2014/main" id="{69C6A52E-2BAF-4CF5-8134-970DA7DB26EC}"/>
                  </a:ext>
                </a:extLst>
              </p:cNvPr>
              <p:cNvSpPr txBox="1">
                <a:spLocks noRot="1" noChangeAspect="1" noMove="1" noResize="1" noEditPoints="1" noAdjustHandles="1" noChangeArrowheads="1" noChangeShapeType="1" noTextEdit="1"/>
              </p:cNvSpPr>
              <p:nvPr/>
            </p:nvSpPr>
            <p:spPr>
              <a:xfrm>
                <a:off x="4740744" y="2039482"/>
                <a:ext cx="1162035" cy="645048"/>
              </a:xfrm>
              <a:prstGeom prst="rect">
                <a:avLst/>
              </a:prstGeom>
              <a:blipFill>
                <a:blip r:embed="rId7"/>
                <a:stretch>
                  <a:fillRect l="-16316" b="-571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56C6983-3AB1-4F80-BDA2-5034184A266A}"/>
                  </a:ext>
                </a:extLst>
              </p:cNvPr>
              <p:cNvSpPr txBox="1"/>
              <p:nvPr/>
            </p:nvSpPr>
            <p:spPr>
              <a:xfrm>
                <a:off x="6026761" y="2042731"/>
                <a:ext cx="1163028" cy="645048"/>
              </a:xfrm>
              <a:prstGeom prst="rect">
                <a:avLst/>
              </a:prstGeom>
              <a:solidFill>
                <a:schemeClr val="bg1"/>
              </a:solidFill>
              <a:ln>
                <a:noFill/>
              </a:ln>
            </p:spPr>
            <p:txBody>
              <a:bodyPr wrap="square" lIns="0" rIns="0" rtlCol="0">
                <a:spAutoFit/>
              </a:bodyPr>
              <a:lstStyle/>
              <a:p>
                <a:r>
                  <a:rPr lang="en-US" sz="2400" dirty="0">
                    <a:solidFill>
                      <a:srgbClr val="FF0C0C"/>
                    </a:solidFill>
                  </a:rPr>
                  <a:t>XOR</a:t>
                </a:r>
                <a14:m>
                  <m:oMath xmlns:m="http://schemas.openxmlformats.org/officeDocument/2006/math">
                    <m:d>
                      <m:dPr>
                        <m:ctrlPr>
                          <a:rPr lang="en-US" sz="2400" b="0" i="1" smtClean="0">
                            <a:solidFill>
                              <a:srgbClr val="FF0C0C"/>
                            </a:solidFill>
                            <a:latin typeface="Cambria Math" panose="02040503050406030204" pitchFamily="18" charset="0"/>
                          </a:rPr>
                        </m:ctrlPr>
                      </m:dPr>
                      <m:e>
                        <m:f>
                          <m:fPr>
                            <m:ctrlPr>
                              <a:rPr lang="en-US" sz="2400" b="0" i="1" smtClean="0">
                                <a:solidFill>
                                  <a:srgbClr val="FF0C0C"/>
                                </a:solidFill>
                                <a:latin typeface="Cambria Math" panose="02040503050406030204" pitchFamily="18" charset="0"/>
                              </a:rPr>
                            </m:ctrlPr>
                          </m:fPr>
                          <m:num>
                            <m:r>
                              <a:rPr lang="en-US" sz="2400" b="0" i="1" smtClean="0">
                                <a:solidFill>
                                  <a:srgbClr val="FF0C0C"/>
                                </a:solidFill>
                                <a:latin typeface="Cambria Math" panose="02040503050406030204" pitchFamily="18" charset="0"/>
                              </a:rPr>
                              <m:t>1</m:t>
                            </m:r>
                          </m:num>
                          <m:den>
                            <m:r>
                              <a:rPr lang="en-US" sz="2400" b="0" i="1" smtClean="0">
                                <a:solidFill>
                                  <a:srgbClr val="FF0C0C"/>
                                </a:solidFill>
                                <a:latin typeface="Cambria Math" panose="02040503050406030204" pitchFamily="18" charset="0"/>
                              </a:rPr>
                              <m:t>2</m:t>
                            </m:r>
                          </m:den>
                        </m:f>
                      </m:e>
                    </m:d>
                  </m:oMath>
                </a14:m>
                <a:endParaRPr lang="en-US" sz="2400" dirty="0">
                  <a:solidFill>
                    <a:srgbClr val="FF0C0C"/>
                  </a:solidFill>
                </a:endParaRPr>
              </a:p>
            </p:txBody>
          </p:sp>
        </mc:Choice>
        <mc:Fallback xmlns="">
          <p:sp>
            <p:nvSpPr>
              <p:cNvPr id="14" name="TextBox 13">
                <a:extLst>
                  <a:ext uri="{FF2B5EF4-FFF2-40B4-BE49-F238E27FC236}">
                    <a16:creationId xmlns:a16="http://schemas.microsoft.com/office/drawing/2014/main" id="{C56C6983-3AB1-4F80-BDA2-5034184A266A}"/>
                  </a:ext>
                </a:extLst>
              </p:cNvPr>
              <p:cNvSpPr txBox="1">
                <a:spLocks noRot="1" noChangeAspect="1" noMove="1" noResize="1" noEditPoints="1" noAdjustHandles="1" noChangeArrowheads="1" noChangeShapeType="1" noTextEdit="1"/>
              </p:cNvSpPr>
              <p:nvPr/>
            </p:nvSpPr>
            <p:spPr>
              <a:xfrm>
                <a:off x="6026761" y="2042731"/>
                <a:ext cx="1163028" cy="645048"/>
              </a:xfrm>
              <a:prstGeom prst="rect">
                <a:avLst/>
              </a:prstGeom>
              <a:blipFill>
                <a:blip r:embed="rId8"/>
                <a:stretch>
                  <a:fillRect l="-16316" b="-4717"/>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9654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EAFD-2DA3-44A2-B129-45E3C9FCB066}"/>
              </a:ext>
            </a:extLst>
          </p:cNvPr>
          <p:cNvSpPr>
            <a:spLocks noGrp="1"/>
          </p:cNvSpPr>
          <p:nvPr>
            <p:ph type="title"/>
          </p:nvPr>
        </p:nvSpPr>
        <p:spPr>
          <a:xfrm>
            <a:off x="0" y="0"/>
            <a:ext cx="9143999" cy="1325563"/>
          </a:xfrm>
        </p:spPr>
        <p:txBody>
          <a:bodyPr/>
          <a:lstStyle/>
          <a:p>
            <a:r>
              <a:rPr lang="en-US" sz="3200" dirty="0"/>
              <a:t>Complete Algorithm</a:t>
            </a:r>
          </a:p>
        </p:txBody>
      </p:sp>
      <p:sp>
        <p:nvSpPr>
          <p:cNvPr id="6" name="Rectangle 5">
            <a:extLst>
              <a:ext uri="{FF2B5EF4-FFF2-40B4-BE49-F238E27FC236}">
                <a16:creationId xmlns:a16="http://schemas.microsoft.com/office/drawing/2014/main" id="{1B53C30F-4233-41C8-B4CD-287B407D6541}"/>
              </a:ext>
            </a:extLst>
          </p:cNvPr>
          <p:cNvSpPr/>
          <p:nvPr/>
        </p:nvSpPr>
        <p:spPr>
          <a:xfrm>
            <a:off x="1773423" y="6548692"/>
            <a:ext cx="5969480" cy="368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588E6226-B4C2-4832-9251-D44F78BEF1D4}"/>
                  </a:ext>
                </a:extLst>
              </p:cNvPr>
              <p:cNvSpPr>
                <a:spLocks noGrp="1"/>
              </p:cNvSpPr>
              <p:nvPr>
                <p:ph idx="1"/>
              </p:nvPr>
            </p:nvSpPr>
            <p:spPr>
              <a:xfrm>
                <a:off x="-68244" y="1361598"/>
                <a:ext cx="9212243" cy="2066699"/>
              </a:xfrm>
            </p:spPr>
            <p:txBody>
              <a:bodyPr/>
              <a:lstStyle/>
              <a:p>
                <a:pPr>
                  <a:lnSpc>
                    <a:spcPct val="150000"/>
                  </a:lnSpc>
                </a:pPr>
                <a:r>
                  <a:rPr lang="en-US" sz="2150" dirty="0"/>
                  <a:t>With probability </a:t>
                </a:r>
                <a14:m>
                  <m:oMath xmlns:m="http://schemas.openxmlformats.org/officeDocument/2006/math">
                    <m:r>
                      <a:rPr lang="en-US" sz="2150" b="0" i="1" smtClean="0">
                        <a:latin typeface="Cambria Math" panose="02040503050406030204" pitchFamily="18" charset="0"/>
                      </a:rPr>
                      <m:t>𝜏</m:t>
                    </m:r>
                  </m:oMath>
                </a14:m>
                <a:r>
                  <a:rPr lang="en-US" sz="2150" dirty="0"/>
                  <a:t>, run the coupon collector algorithm.</a:t>
                </a:r>
              </a:p>
              <a:p>
                <a:pPr>
                  <a:lnSpc>
                    <a:spcPct val="150000"/>
                  </a:lnSpc>
                </a:pPr>
                <a:r>
                  <a:rPr lang="en-US" sz="2150" dirty="0"/>
                  <a:t>Otherwise, choose one XOR layer at random.</a:t>
                </a:r>
              </a:p>
              <a:p>
                <a:pPr>
                  <a:lnSpc>
                    <a:spcPct val="150000"/>
                  </a:lnSpc>
                </a:pPr>
                <a:r>
                  <a:rPr lang="en-US" sz="2150" dirty="0"/>
                  <a:t>The XOR instances have increasing probabilities.</a:t>
                </a:r>
              </a:p>
              <a:p>
                <a:pPr>
                  <a:lnSpc>
                    <a:spcPct val="150000"/>
                  </a:lnSpc>
                </a:pPr>
                <a:r>
                  <a:rPr lang="en-US" sz="2150" dirty="0"/>
                  <a:t>Performance Guarantee: </a:t>
                </a:r>
                <a14:m>
                  <m:oMath xmlns:m="http://schemas.openxmlformats.org/officeDocument/2006/math">
                    <m:func>
                      <m:funcPr>
                        <m:ctrlPr>
                          <a:rPr lang="en-US" sz="2150" b="0" i="1" smtClean="0">
                            <a:latin typeface="Cambria Math" panose="02040503050406030204" pitchFamily="18" charset="0"/>
                          </a:rPr>
                        </m:ctrlPr>
                      </m:funcPr>
                      <m:fName>
                        <m:r>
                          <a:rPr lang="en-US" sz="2150" b="0" i="1" smtClean="0">
                            <a:latin typeface="Cambria Math" panose="02040503050406030204" pitchFamily="18" charset="0"/>
                          </a:rPr>
                          <m:t>𝑘</m:t>
                        </m:r>
                        <m:r>
                          <a:rPr lang="en-US" sz="2150" b="0" i="1" smtClean="0">
                            <a:latin typeface="Cambria Math" panose="02040503050406030204" pitchFamily="18" charset="0"/>
                          </a:rPr>
                          <m:t>⋅(</m:t>
                        </m:r>
                        <m:r>
                          <m:rPr>
                            <m:sty m:val="p"/>
                          </m:rPr>
                          <a:rPr lang="en-US" sz="2150" b="0" i="0" smtClean="0">
                            <a:latin typeface="Cambria Math" panose="02040503050406030204" pitchFamily="18" charset="0"/>
                          </a:rPr>
                          <m:t>log</m:t>
                        </m:r>
                      </m:fName>
                      <m:e>
                        <m:func>
                          <m:funcPr>
                            <m:ctrlPr>
                              <a:rPr lang="en-US" sz="2150" b="0" i="1" smtClean="0">
                                <a:latin typeface="Cambria Math" panose="02040503050406030204" pitchFamily="18" charset="0"/>
                              </a:rPr>
                            </m:ctrlPr>
                          </m:funcPr>
                          <m:fName>
                            <m:sSup>
                              <m:sSupPr>
                                <m:ctrlPr>
                                  <a:rPr lang="en-US" sz="2150" b="0" i="1" smtClean="0">
                                    <a:latin typeface="Cambria Math" panose="02040503050406030204" pitchFamily="18" charset="0"/>
                                  </a:rPr>
                                </m:ctrlPr>
                              </m:sSupPr>
                              <m:e>
                                <m:r>
                                  <m:rPr>
                                    <m:sty m:val="p"/>
                                  </m:rPr>
                                  <a:rPr lang="en-US" sz="2150" b="0" i="0" smtClean="0">
                                    <a:latin typeface="Cambria Math" panose="02040503050406030204" pitchFamily="18" charset="0"/>
                                  </a:rPr>
                                  <m:t>log</m:t>
                                </m:r>
                              </m:e>
                              <m:sup>
                                <m:r>
                                  <a:rPr lang="en-US" sz="2150" b="0" i="1" smtClean="0">
                                    <a:latin typeface="Cambria Math" panose="02040503050406030204" pitchFamily="18" charset="0"/>
                                  </a:rPr>
                                  <m:t>∗</m:t>
                                </m:r>
                              </m:sup>
                            </m:sSup>
                          </m:fName>
                          <m:e>
                            <m:r>
                              <a:rPr lang="en-US" sz="2150" b="0" i="1" smtClean="0">
                                <a:latin typeface="Cambria Math" panose="02040503050406030204" pitchFamily="18" charset="0"/>
                              </a:rPr>
                              <m:t>𝑘</m:t>
                            </m:r>
                          </m:e>
                        </m:func>
                      </m:e>
                    </m:func>
                    <m:r>
                      <a:rPr lang="en-US" sz="2150" b="0" i="1" smtClean="0">
                        <a:latin typeface="Cambria Math" panose="02040503050406030204" pitchFamily="18" charset="0"/>
                      </a:rPr>
                      <m:t>+2+</m:t>
                    </m:r>
                    <m:r>
                      <a:rPr lang="en-US" sz="2150" b="0" i="1" smtClean="0">
                        <a:latin typeface="Cambria Math" panose="02040503050406030204" pitchFamily="18" charset="0"/>
                      </a:rPr>
                      <m:t>𝑜</m:t>
                    </m:r>
                    <m:r>
                      <a:rPr lang="en-US" sz="2150" b="0" i="1" smtClean="0">
                        <a:latin typeface="Cambria Math" panose="02040503050406030204" pitchFamily="18" charset="0"/>
                      </a:rPr>
                      <m:t>(1))</m:t>
                    </m:r>
                  </m:oMath>
                </a14:m>
                <a:r>
                  <a:rPr lang="en-US" sz="2150" dirty="0"/>
                  <a:t> packets suffice.</a:t>
                </a:r>
              </a:p>
            </p:txBody>
          </p:sp>
        </mc:Choice>
        <mc:Fallback xmlns="">
          <p:sp>
            <p:nvSpPr>
              <p:cNvPr id="10" name="Content Placeholder 2">
                <a:extLst>
                  <a:ext uri="{FF2B5EF4-FFF2-40B4-BE49-F238E27FC236}">
                    <a16:creationId xmlns:a16="http://schemas.microsoft.com/office/drawing/2014/main" id="{588E6226-B4C2-4832-9251-D44F78BEF1D4}"/>
                  </a:ext>
                </a:extLst>
              </p:cNvPr>
              <p:cNvSpPr>
                <a:spLocks noGrp="1" noRot="1" noChangeAspect="1" noMove="1" noResize="1" noEditPoints="1" noAdjustHandles="1" noChangeArrowheads="1" noChangeShapeType="1" noTextEdit="1"/>
              </p:cNvSpPr>
              <p:nvPr>
                <p:ph idx="1"/>
              </p:nvPr>
            </p:nvSpPr>
            <p:spPr>
              <a:xfrm>
                <a:off x="-68244" y="1361598"/>
                <a:ext cx="9212243" cy="2066699"/>
              </a:xfrm>
              <a:blipFill>
                <a:blip r:embed="rId4"/>
                <a:stretch>
                  <a:fillRect r="-662" b="-3539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04245229-460B-4D1E-B612-0DC20FC4120C}"/>
              </a:ext>
            </a:extLst>
          </p:cNvPr>
          <p:cNvGrpSpPr/>
          <p:nvPr/>
        </p:nvGrpSpPr>
        <p:grpSpPr>
          <a:xfrm>
            <a:off x="904123" y="4031532"/>
            <a:ext cx="3004457" cy="2688582"/>
            <a:chOff x="1915885" y="4031532"/>
            <a:chExt cx="3004457" cy="2688582"/>
          </a:xfrm>
        </p:grpSpPr>
        <p:sp>
          <p:nvSpPr>
            <p:cNvPr id="3" name="Rectangle: Rounded Corners 2">
              <a:extLst>
                <a:ext uri="{FF2B5EF4-FFF2-40B4-BE49-F238E27FC236}">
                  <a16:creationId xmlns:a16="http://schemas.microsoft.com/office/drawing/2014/main" id="{DCB663B3-7CD4-437F-9451-AE235770D5A4}"/>
                </a:ext>
              </a:extLst>
            </p:cNvPr>
            <p:cNvSpPr/>
            <p:nvPr/>
          </p:nvSpPr>
          <p:spPr>
            <a:xfrm>
              <a:off x="1915885" y="5994400"/>
              <a:ext cx="3004457" cy="725714"/>
            </a:xfrm>
            <a:prstGeom prst="round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700" dirty="0"/>
                <a:t>Coupon collector</a:t>
              </a:r>
            </a:p>
          </p:txBody>
        </p:sp>
        <p:sp>
          <p:nvSpPr>
            <p:cNvPr id="12" name="Rectangle: Rounded Corners 11">
              <a:extLst>
                <a:ext uri="{FF2B5EF4-FFF2-40B4-BE49-F238E27FC236}">
                  <a16:creationId xmlns:a16="http://schemas.microsoft.com/office/drawing/2014/main" id="{8A5D6C9E-C02C-47B8-9FA8-36DA3F493A9E}"/>
                </a:ext>
              </a:extLst>
            </p:cNvPr>
            <p:cNvSpPr/>
            <p:nvPr/>
          </p:nvSpPr>
          <p:spPr>
            <a:xfrm>
              <a:off x="2467427" y="5496402"/>
              <a:ext cx="1901372" cy="497998"/>
            </a:xfrm>
            <a:prstGeom prst="roundRect">
              <a:avLst/>
            </a:prstGeom>
            <a:gradFill>
              <a:gsLst>
                <a:gs pos="0">
                  <a:srgbClr val="00B050"/>
                </a:gs>
                <a:gs pos="100000">
                  <a:schemeClr val="accent3">
                    <a:lumMod val="50000"/>
                  </a:schemeClr>
                </a:gs>
              </a:gsLst>
            </a:gra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700" dirty="0"/>
                <a:t>XOR1</a:t>
              </a:r>
            </a:p>
          </p:txBody>
        </p:sp>
        <p:sp>
          <p:nvSpPr>
            <p:cNvPr id="13" name="Rectangle: Rounded Corners 12">
              <a:extLst>
                <a:ext uri="{FF2B5EF4-FFF2-40B4-BE49-F238E27FC236}">
                  <a16:creationId xmlns:a16="http://schemas.microsoft.com/office/drawing/2014/main" id="{52A47A22-E9A4-4DE1-B0B4-B7A31A3FB920}"/>
                </a:ext>
              </a:extLst>
            </p:cNvPr>
            <p:cNvSpPr/>
            <p:nvPr/>
          </p:nvSpPr>
          <p:spPr>
            <a:xfrm>
              <a:off x="2656112" y="4998404"/>
              <a:ext cx="1524002" cy="497998"/>
            </a:xfrm>
            <a:prstGeom prst="roundRect">
              <a:avLst/>
            </a:prstGeom>
            <a:gradFill>
              <a:gsLst>
                <a:gs pos="0">
                  <a:srgbClr val="00B050"/>
                </a:gs>
                <a:gs pos="100000">
                  <a:schemeClr val="accent3">
                    <a:lumMod val="50000"/>
                  </a:schemeClr>
                </a:gs>
              </a:gsLst>
            </a:gradFill>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700" dirty="0"/>
                <a:t>XOR2</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BC582FE-A243-4BA7-86FB-933EB9855E96}"/>
                    </a:ext>
                  </a:extLst>
                </p:cNvPr>
                <p:cNvSpPr/>
                <p:nvPr/>
              </p:nvSpPr>
              <p:spPr>
                <a:xfrm>
                  <a:off x="2858505" y="4031532"/>
                  <a:ext cx="1119216" cy="11079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6600" b="0" i="1" smtClean="0">
                            <a:latin typeface="Cambria Math" panose="02040503050406030204" pitchFamily="18" charset="0"/>
                          </a:rPr>
                          <m:t>…</m:t>
                        </m:r>
                      </m:oMath>
                    </m:oMathPara>
                  </a14:m>
                  <a:endParaRPr lang="en-US" sz="6600" dirty="0"/>
                </a:p>
              </p:txBody>
            </p:sp>
          </mc:Choice>
          <mc:Fallback xmlns="">
            <p:sp>
              <p:nvSpPr>
                <p:cNvPr id="4" name="Rectangle 3">
                  <a:extLst>
                    <a:ext uri="{FF2B5EF4-FFF2-40B4-BE49-F238E27FC236}">
                      <a16:creationId xmlns:a16="http://schemas.microsoft.com/office/drawing/2014/main" id="{2BC582FE-A243-4BA7-86FB-933EB9855E96}"/>
                    </a:ext>
                  </a:extLst>
                </p:cNvPr>
                <p:cNvSpPr>
                  <a:spLocks noRot="1" noChangeAspect="1" noMove="1" noResize="1" noEditPoints="1" noAdjustHandles="1" noChangeArrowheads="1" noChangeShapeType="1" noTextEdit="1"/>
                </p:cNvSpPr>
                <p:nvPr/>
              </p:nvSpPr>
              <p:spPr>
                <a:xfrm>
                  <a:off x="2858505" y="4031532"/>
                  <a:ext cx="1119216" cy="1107996"/>
                </a:xfrm>
                <a:prstGeom prst="rect">
                  <a:avLst/>
                </a:prstGeom>
                <a:blipFill>
                  <a:blip r:embed="rId5"/>
                  <a:stretch>
                    <a:fillRect/>
                  </a:stretch>
                </a:blipFill>
              </p:spPr>
              <p:txBody>
                <a:bodyPr/>
                <a:lstStyle/>
                <a:p>
                  <a:r>
                    <a:rPr lang="en-US">
                      <a:noFill/>
                    </a:rPr>
                    <a:t> </a:t>
                  </a:r>
                </a:p>
              </p:txBody>
            </p:sp>
          </mc:Fallback>
        </mc:AlternateContent>
      </p:grpSp>
      <p:sp>
        <p:nvSpPr>
          <p:cNvPr id="11" name="Slide Number Placeholder 2">
            <a:extLst>
              <a:ext uri="{FF2B5EF4-FFF2-40B4-BE49-F238E27FC236}">
                <a16:creationId xmlns:a16="http://schemas.microsoft.com/office/drawing/2014/main" id="{686A2669-B9C9-4BEB-A7D2-3E8D5DAEA9E5}"/>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27</a:t>
            </a:fld>
            <a:endParaRPr lang="en-US" sz="1200" dirty="0">
              <a:solidFill>
                <a:schemeClr val="tx1">
                  <a:tint val="75000"/>
                </a:schemeClr>
              </a:solidFill>
            </a:endParaRPr>
          </a:p>
        </p:txBody>
      </p:sp>
      <p:graphicFrame>
        <p:nvGraphicFramePr>
          <p:cNvPr id="8" name="Object 7">
            <a:extLst>
              <a:ext uri="{FF2B5EF4-FFF2-40B4-BE49-F238E27FC236}">
                <a16:creationId xmlns:a16="http://schemas.microsoft.com/office/drawing/2014/main" id="{0EF5A725-DA76-4E47-878E-D47AC41001AD}"/>
              </a:ext>
            </a:extLst>
          </p:cNvPr>
          <p:cNvGraphicFramePr>
            <a:graphicFrameLocks noChangeAspect="1"/>
          </p:cNvGraphicFramePr>
          <p:nvPr>
            <p:extLst>
              <p:ext uri="{D42A27DB-BD31-4B8C-83A1-F6EECF244321}">
                <p14:modId xmlns:p14="http://schemas.microsoft.com/office/powerpoint/2010/main" val="3999200122"/>
              </p:ext>
            </p:extLst>
          </p:nvPr>
        </p:nvGraphicFramePr>
        <p:xfrm>
          <a:off x="5235422" y="4039042"/>
          <a:ext cx="3670300" cy="2724150"/>
        </p:xfrm>
        <a:graphic>
          <a:graphicData uri="http://schemas.openxmlformats.org/presentationml/2006/ole">
            <mc:AlternateContent xmlns:mc="http://schemas.openxmlformats.org/markup-compatibility/2006">
              <mc:Choice xmlns:v="urn:schemas-microsoft-com:vml" Requires="v">
                <p:oleObj spid="_x0000_s1263" name="PDF" r:id="rId6" imgW="0" imgH="360" progId="FoxitReader.Document">
                  <p:embed/>
                </p:oleObj>
              </mc:Choice>
              <mc:Fallback>
                <p:oleObj name="PDF" r:id="rId6" imgW="0" imgH="360" progId="FoxitReader.Document">
                  <p:embed/>
                  <p:pic>
                    <p:nvPicPr>
                      <p:cNvPr id="0" name=""/>
                      <p:cNvPicPr/>
                      <p:nvPr/>
                    </p:nvPicPr>
                    <p:blipFill>
                      <a:blip r:embed="rId7"/>
                      <a:stretch>
                        <a:fillRect/>
                      </a:stretch>
                    </p:blipFill>
                    <p:spPr>
                      <a:xfrm>
                        <a:off x="5235422" y="4039042"/>
                        <a:ext cx="3670300" cy="2724150"/>
                      </a:xfrm>
                      <a:prstGeom prst="rect">
                        <a:avLst/>
                      </a:prstGeom>
                    </p:spPr>
                  </p:pic>
                </p:oleObj>
              </mc:Fallback>
            </mc:AlternateContent>
          </a:graphicData>
        </a:graphic>
      </p:graphicFrame>
      <p:sp>
        <p:nvSpPr>
          <p:cNvPr id="9" name="Oval 8">
            <a:extLst>
              <a:ext uri="{FF2B5EF4-FFF2-40B4-BE49-F238E27FC236}">
                <a16:creationId xmlns:a16="http://schemas.microsoft.com/office/drawing/2014/main" id="{9D0E259A-A1FC-4F3F-A5D1-68D13513D8DD}"/>
              </a:ext>
            </a:extLst>
          </p:cNvPr>
          <p:cNvSpPr/>
          <p:nvPr/>
        </p:nvSpPr>
        <p:spPr>
          <a:xfrm>
            <a:off x="6256867" y="4157133"/>
            <a:ext cx="2472266" cy="440267"/>
          </a:xfrm>
          <a:prstGeom prst="ellipse">
            <a:avLst/>
          </a:prstGeom>
          <a:noFill/>
          <a:ln w="730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8305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8C382-5697-49D9-BE76-AAFAD38ADACD}"/>
              </a:ext>
            </a:extLst>
          </p:cNvPr>
          <p:cNvSpPr>
            <a:spLocks noGrp="1"/>
          </p:cNvSpPr>
          <p:nvPr>
            <p:ph type="title"/>
          </p:nvPr>
        </p:nvSpPr>
        <p:spPr>
          <a:xfrm>
            <a:off x="1" y="-217714"/>
            <a:ext cx="9144000" cy="1908403"/>
          </a:xfrm>
        </p:spPr>
        <p:txBody>
          <a:bodyPr/>
          <a:lstStyle/>
          <a:p>
            <a:r>
              <a:rPr lang="en-US" sz="3200" dirty="0"/>
              <a:t>Also in the paper</a:t>
            </a:r>
          </a:p>
        </p:txBody>
      </p:sp>
      <p:sp>
        <p:nvSpPr>
          <p:cNvPr id="5" name="Content Placeholder 1">
            <a:extLst>
              <a:ext uri="{FF2B5EF4-FFF2-40B4-BE49-F238E27FC236}">
                <a16:creationId xmlns:a16="http://schemas.microsoft.com/office/drawing/2014/main" id="{61D50C42-5FCE-4B2F-9535-602B292D469E}"/>
              </a:ext>
            </a:extLst>
          </p:cNvPr>
          <p:cNvSpPr>
            <a:spLocks noGrp="1"/>
          </p:cNvSpPr>
          <p:nvPr>
            <p:ph idx="1"/>
          </p:nvPr>
        </p:nvSpPr>
        <p:spPr>
          <a:xfrm>
            <a:off x="-58994" y="1288069"/>
            <a:ext cx="9202993" cy="4431288"/>
          </a:xfrm>
        </p:spPr>
        <p:txBody>
          <a:bodyPr/>
          <a:lstStyle/>
          <a:p>
            <a:pPr>
              <a:lnSpc>
                <a:spcPct val="150000"/>
              </a:lnSpc>
              <a:spcBef>
                <a:spcPts val="500"/>
              </a:spcBef>
            </a:pPr>
            <a:r>
              <a:rPr lang="en-US" sz="2600" dirty="0"/>
              <a:t>Algorithms for dynamic aggregation.</a:t>
            </a:r>
          </a:p>
          <a:p>
            <a:pPr>
              <a:lnSpc>
                <a:spcPct val="150000"/>
              </a:lnSpc>
              <a:spcBef>
                <a:spcPts val="500"/>
              </a:spcBef>
            </a:pPr>
            <a:r>
              <a:rPr lang="en-US" sz="2600" dirty="0"/>
              <a:t>Performance guarantees.</a:t>
            </a:r>
          </a:p>
          <a:p>
            <a:pPr>
              <a:lnSpc>
                <a:spcPct val="150000"/>
              </a:lnSpc>
              <a:spcBef>
                <a:spcPts val="500"/>
              </a:spcBef>
            </a:pPr>
            <a:r>
              <a:rPr lang="en-US" sz="2600" dirty="0"/>
              <a:t>Support for concurrent queries.</a:t>
            </a:r>
          </a:p>
        </p:txBody>
      </p:sp>
      <p:sp>
        <p:nvSpPr>
          <p:cNvPr id="11" name="Slide Number Placeholder 2">
            <a:extLst>
              <a:ext uri="{FF2B5EF4-FFF2-40B4-BE49-F238E27FC236}">
                <a16:creationId xmlns:a16="http://schemas.microsoft.com/office/drawing/2014/main" id="{95C7FEE0-323D-4097-AD57-E5AD30F7B942}"/>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28</a:t>
            </a:fld>
            <a:endParaRPr lang="en-US" sz="1200" dirty="0">
              <a:solidFill>
                <a:schemeClr val="tx1">
                  <a:tint val="75000"/>
                </a:schemeClr>
              </a:solidFill>
            </a:endParaRPr>
          </a:p>
        </p:txBody>
      </p:sp>
      <p:pic>
        <p:nvPicPr>
          <p:cNvPr id="12" name="Picture 11">
            <a:extLst>
              <a:ext uri="{FF2B5EF4-FFF2-40B4-BE49-F238E27FC236}">
                <a16:creationId xmlns:a16="http://schemas.microsoft.com/office/drawing/2014/main" id="{9BF073C2-0155-422B-AB77-3A52687C3E34}"/>
              </a:ext>
            </a:extLst>
          </p:cNvPr>
          <p:cNvPicPr>
            <a:picLocks noChangeAspect="1"/>
          </p:cNvPicPr>
          <p:nvPr/>
        </p:nvPicPr>
        <p:blipFill rotWithShape="1">
          <a:blip r:embed="rId3"/>
          <a:srcRect b="15805"/>
          <a:stretch/>
        </p:blipFill>
        <p:spPr>
          <a:xfrm>
            <a:off x="1672166" y="3411197"/>
            <a:ext cx="5799667" cy="2409636"/>
          </a:xfrm>
          <a:prstGeom prst="rect">
            <a:avLst/>
          </a:prstGeom>
        </p:spPr>
      </p:pic>
      <p:sp>
        <p:nvSpPr>
          <p:cNvPr id="19" name="Rectangle 18">
            <a:extLst>
              <a:ext uri="{FF2B5EF4-FFF2-40B4-BE49-F238E27FC236}">
                <a16:creationId xmlns:a16="http://schemas.microsoft.com/office/drawing/2014/main" id="{0D101C7D-DE3C-4237-A39F-B000739B816F}"/>
              </a:ext>
            </a:extLst>
          </p:cNvPr>
          <p:cNvSpPr/>
          <p:nvPr/>
        </p:nvSpPr>
        <p:spPr>
          <a:xfrm>
            <a:off x="2314365" y="5719357"/>
            <a:ext cx="1308686" cy="368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E98A14C-5D8D-4446-8BF4-A3B4354F201D}"/>
              </a:ext>
            </a:extLst>
          </p:cNvPr>
          <p:cNvSpPr/>
          <p:nvPr/>
        </p:nvSpPr>
        <p:spPr>
          <a:xfrm>
            <a:off x="4313478" y="5703987"/>
            <a:ext cx="1308686" cy="368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B2220A5-E744-4960-A266-B3FE43FD4496}"/>
              </a:ext>
            </a:extLst>
          </p:cNvPr>
          <p:cNvSpPr/>
          <p:nvPr/>
        </p:nvSpPr>
        <p:spPr>
          <a:xfrm>
            <a:off x="6390219" y="5719357"/>
            <a:ext cx="1308686" cy="368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CD4D665-9E39-4995-8B81-EB9D9502BF17}"/>
              </a:ext>
            </a:extLst>
          </p:cNvPr>
          <p:cNvGrpSpPr/>
          <p:nvPr/>
        </p:nvGrpSpPr>
        <p:grpSpPr>
          <a:xfrm>
            <a:off x="1706599" y="6011329"/>
            <a:ext cx="5809364" cy="215444"/>
            <a:chOff x="1706599" y="6011329"/>
            <a:chExt cx="5809364" cy="215444"/>
          </a:xfrm>
        </p:grpSpPr>
        <p:sp>
          <p:nvSpPr>
            <p:cNvPr id="8" name="TextBox 7">
              <a:extLst>
                <a:ext uri="{FF2B5EF4-FFF2-40B4-BE49-F238E27FC236}">
                  <a16:creationId xmlns:a16="http://schemas.microsoft.com/office/drawing/2014/main" id="{2998B29D-9DE5-4505-9E1A-0F39E8CD86F5}"/>
                </a:ext>
              </a:extLst>
            </p:cNvPr>
            <p:cNvSpPr txBox="1"/>
            <p:nvPr/>
          </p:nvSpPr>
          <p:spPr>
            <a:xfrm rot="19560000">
              <a:off x="1706599" y="6011329"/>
              <a:ext cx="1165100" cy="215444"/>
            </a:xfrm>
            <a:prstGeom prst="rect">
              <a:avLst/>
            </a:prstGeom>
            <a:solidFill>
              <a:schemeClr val="bg1"/>
            </a:solidFill>
            <a:ln>
              <a:noFill/>
            </a:ln>
          </p:spPr>
          <p:txBody>
            <a:bodyPr wrap="square" lIns="0" tIns="0" rIns="0" bIns="0" rtlCol="0">
              <a:spAutoFit/>
            </a:bodyPr>
            <a:lstStyle/>
            <a:p>
              <a:r>
                <a:rPr lang="en-US" sz="1400" dirty="0"/>
                <a:t>Standalone</a:t>
              </a:r>
            </a:p>
          </p:txBody>
        </p:sp>
        <p:sp>
          <p:nvSpPr>
            <p:cNvPr id="14" name="TextBox 13">
              <a:extLst>
                <a:ext uri="{FF2B5EF4-FFF2-40B4-BE49-F238E27FC236}">
                  <a16:creationId xmlns:a16="http://schemas.microsoft.com/office/drawing/2014/main" id="{5AF5AD2E-E585-4813-AEB1-7A72CADD518F}"/>
                </a:ext>
              </a:extLst>
            </p:cNvPr>
            <p:cNvSpPr txBox="1"/>
            <p:nvPr/>
          </p:nvSpPr>
          <p:spPr>
            <a:xfrm rot="19560000">
              <a:off x="2417798" y="6011329"/>
              <a:ext cx="1165100" cy="215444"/>
            </a:xfrm>
            <a:prstGeom prst="rect">
              <a:avLst/>
            </a:prstGeom>
            <a:solidFill>
              <a:schemeClr val="bg1"/>
            </a:solidFill>
            <a:ln>
              <a:noFill/>
            </a:ln>
          </p:spPr>
          <p:txBody>
            <a:bodyPr wrap="square" lIns="0" tIns="0" rIns="0" bIns="0" rtlCol="0">
              <a:spAutoFit/>
            </a:bodyPr>
            <a:lstStyle/>
            <a:p>
              <a:r>
                <a:rPr lang="en-US" sz="1400" dirty="0"/>
                <a:t>Concurrent</a:t>
              </a:r>
            </a:p>
          </p:txBody>
        </p:sp>
        <p:sp>
          <p:nvSpPr>
            <p:cNvPr id="15" name="TextBox 14">
              <a:extLst>
                <a:ext uri="{FF2B5EF4-FFF2-40B4-BE49-F238E27FC236}">
                  <a16:creationId xmlns:a16="http://schemas.microsoft.com/office/drawing/2014/main" id="{8BF804D6-DB9A-4163-B957-3033B4C067FA}"/>
                </a:ext>
              </a:extLst>
            </p:cNvPr>
            <p:cNvSpPr txBox="1"/>
            <p:nvPr/>
          </p:nvSpPr>
          <p:spPr>
            <a:xfrm rot="19560000">
              <a:off x="3631918" y="6011329"/>
              <a:ext cx="1165100" cy="215444"/>
            </a:xfrm>
            <a:prstGeom prst="rect">
              <a:avLst/>
            </a:prstGeom>
            <a:solidFill>
              <a:schemeClr val="bg1"/>
            </a:solidFill>
            <a:ln>
              <a:noFill/>
            </a:ln>
          </p:spPr>
          <p:txBody>
            <a:bodyPr wrap="square" lIns="0" tIns="0" rIns="0" bIns="0" rtlCol="0">
              <a:spAutoFit/>
            </a:bodyPr>
            <a:lstStyle/>
            <a:p>
              <a:r>
                <a:rPr lang="en-US" sz="1400" dirty="0"/>
                <a:t>Standalone</a:t>
              </a:r>
            </a:p>
          </p:txBody>
        </p:sp>
        <p:sp>
          <p:nvSpPr>
            <p:cNvPr id="16" name="TextBox 15">
              <a:extLst>
                <a:ext uri="{FF2B5EF4-FFF2-40B4-BE49-F238E27FC236}">
                  <a16:creationId xmlns:a16="http://schemas.microsoft.com/office/drawing/2014/main" id="{660F3033-EC2E-4DD3-95FA-32951CA95B52}"/>
                </a:ext>
              </a:extLst>
            </p:cNvPr>
            <p:cNvSpPr txBox="1"/>
            <p:nvPr/>
          </p:nvSpPr>
          <p:spPr>
            <a:xfrm rot="19560000">
              <a:off x="4343117" y="6011329"/>
              <a:ext cx="1165100" cy="215444"/>
            </a:xfrm>
            <a:prstGeom prst="rect">
              <a:avLst/>
            </a:prstGeom>
            <a:solidFill>
              <a:schemeClr val="bg1"/>
            </a:solidFill>
            <a:ln>
              <a:noFill/>
            </a:ln>
          </p:spPr>
          <p:txBody>
            <a:bodyPr wrap="square" lIns="0" tIns="0" rIns="0" bIns="0" rtlCol="0">
              <a:spAutoFit/>
            </a:bodyPr>
            <a:lstStyle/>
            <a:p>
              <a:r>
                <a:rPr lang="en-US" sz="1400" dirty="0"/>
                <a:t>Concurrent</a:t>
              </a:r>
            </a:p>
          </p:txBody>
        </p:sp>
        <p:sp>
          <p:nvSpPr>
            <p:cNvPr id="17" name="TextBox 16">
              <a:extLst>
                <a:ext uri="{FF2B5EF4-FFF2-40B4-BE49-F238E27FC236}">
                  <a16:creationId xmlns:a16="http://schemas.microsoft.com/office/drawing/2014/main" id="{707CD155-F558-4362-9613-724CFA46AB3D}"/>
                </a:ext>
              </a:extLst>
            </p:cNvPr>
            <p:cNvSpPr txBox="1"/>
            <p:nvPr/>
          </p:nvSpPr>
          <p:spPr>
            <a:xfrm rot="19560000">
              <a:off x="5639664" y="6011329"/>
              <a:ext cx="1165100" cy="215444"/>
            </a:xfrm>
            <a:prstGeom prst="rect">
              <a:avLst/>
            </a:prstGeom>
            <a:solidFill>
              <a:schemeClr val="bg1"/>
            </a:solidFill>
            <a:ln>
              <a:noFill/>
            </a:ln>
          </p:spPr>
          <p:txBody>
            <a:bodyPr wrap="square" lIns="0" tIns="0" rIns="0" bIns="0" rtlCol="0">
              <a:spAutoFit/>
            </a:bodyPr>
            <a:lstStyle/>
            <a:p>
              <a:r>
                <a:rPr lang="en-US" sz="1400" dirty="0"/>
                <a:t>Standalone</a:t>
              </a:r>
            </a:p>
          </p:txBody>
        </p:sp>
        <p:sp>
          <p:nvSpPr>
            <p:cNvPr id="18" name="TextBox 17">
              <a:extLst>
                <a:ext uri="{FF2B5EF4-FFF2-40B4-BE49-F238E27FC236}">
                  <a16:creationId xmlns:a16="http://schemas.microsoft.com/office/drawing/2014/main" id="{AB44CC21-352C-4805-BB0B-BD376D28D352}"/>
                </a:ext>
              </a:extLst>
            </p:cNvPr>
            <p:cNvSpPr txBox="1"/>
            <p:nvPr/>
          </p:nvSpPr>
          <p:spPr>
            <a:xfrm rot="19560000">
              <a:off x="6350863" y="6011329"/>
              <a:ext cx="1165100" cy="215444"/>
            </a:xfrm>
            <a:prstGeom prst="rect">
              <a:avLst/>
            </a:prstGeom>
            <a:solidFill>
              <a:schemeClr val="bg1"/>
            </a:solidFill>
            <a:ln>
              <a:noFill/>
            </a:ln>
          </p:spPr>
          <p:txBody>
            <a:bodyPr wrap="square" lIns="0" tIns="0" rIns="0" bIns="0" rtlCol="0">
              <a:spAutoFit/>
            </a:bodyPr>
            <a:lstStyle/>
            <a:p>
              <a:r>
                <a:rPr lang="en-US" sz="1400" dirty="0"/>
                <a:t>Concurrent</a:t>
              </a:r>
            </a:p>
          </p:txBody>
        </p:sp>
      </p:grpSp>
    </p:spTree>
    <p:extLst>
      <p:ext uri="{BB962C8B-B14F-4D97-AF65-F5344CB8AC3E}">
        <p14:creationId xmlns:p14="http://schemas.microsoft.com/office/powerpoint/2010/main" val="222349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79B6296-9945-499A-80DA-8C8BF33C5DC5}"/>
              </a:ext>
            </a:extLst>
          </p:cNvPr>
          <p:cNvSpPr>
            <a:spLocks noGrp="1"/>
          </p:cNvSpPr>
          <p:nvPr>
            <p:ph type="sldNum" sz="quarter" idx="12"/>
          </p:nvPr>
        </p:nvSpPr>
        <p:spPr/>
        <p:txBody>
          <a:bodyPr/>
          <a:lstStyle/>
          <a:p>
            <a:fld id="{E4F193FC-9524-4ED8-8DDD-5D27B8C3D8EC}" type="slidenum">
              <a:rPr lang="en-US" smtClean="0"/>
              <a:t>29</a:t>
            </a:fld>
            <a:endParaRPr lang="en-US"/>
          </a:p>
        </p:txBody>
      </p:sp>
      <p:pic>
        <p:nvPicPr>
          <p:cNvPr id="6" name="Picture 92" descr="Transparency, No Matter What is Announced, That's All Folks ...">
            <a:extLst>
              <a:ext uri="{FF2B5EF4-FFF2-40B4-BE49-F238E27FC236}">
                <a16:creationId xmlns:a16="http://schemas.microsoft.com/office/drawing/2014/main" id="{D4D25F7B-1E31-4033-B03A-D274C0E32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9144001" cy="6860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521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DF68CD39-36D4-E144-9BD0-C988C99AEE18}"/>
              </a:ext>
            </a:extLst>
          </p:cNvPr>
          <p:cNvSpPr txBox="1">
            <a:spLocks/>
          </p:cNvSpPr>
          <p:nvPr/>
        </p:nvSpPr>
        <p:spPr>
          <a:xfrm>
            <a:off x="-412316" y="6690921"/>
            <a:ext cx="1258872" cy="46286"/>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5B2C7F-DDE0-4A0E-A6BE-A9377A724DA1}" type="slidenum">
              <a:rPr lang="en-GB" sz="900"/>
              <a:pPr/>
              <a:t>3</a:t>
            </a:fld>
            <a:endParaRPr lang="en-GB" sz="900" dirty="0"/>
          </a:p>
        </p:txBody>
      </p:sp>
      <p:sp>
        <p:nvSpPr>
          <p:cNvPr id="7" name="CustomShape 2">
            <a:extLst>
              <a:ext uri="{FF2B5EF4-FFF2-40B4-BE49-F238E27FC236}">
                <a16:creationId xmlns:a16="http://schemas.microsoft.com/office/drawing/2014/main" id="{6991EE1A-19D8-47FE-A745-40418B2CADD4}"/>
              </a:ext>
            </a:extLst>
          </p:cNvPr>
          <p:cNvSpPr/>
          <p:nvPr/>
        </p:nvSpPr>
        <p:spPr>
          <a:xfrm>
            <a:off x="217120" y="116687"/>
            <a:ext cx="8365280" cy="1578150"/>
          </a:xfrm>
          <a:prstGeom prst="rect">
            <a:avLst/>
          </a:prstGeom>
          <a:noFill/>
          <a:ln>
            <a:noFill/>
          </a:ln>
        </p:spPr>
        <p:style>
          <a:lnRef idx="0">
            <a:scrgbClr r="0" g="0" b="0"/>
          </a:lnRef>
          <a:fillRef idx="0">
            <a:scrgbClr r="0" g="0" b="0"/>
          </a:fillRef>
          <a:effectRef idx="0">
            <a:scrgbClr r="0" g="0" b="0"/>
          </a:effectRef>
          <a:fontRef idx="minor"/>
        </p:style>
        <p:txBody>
          <a:bodyPr anchor="ctr"/>
          <a:lstStyle/>
          <a:p>
            <a:pPr>
              <a:lnSpc>
                <a:spcPct val="100000"/>
              </a:lnSpc>
            </a:pPr>
            <a:r>
              <a:rPr lang="en-GB" sz="4050" b="1" dirty="0">
                <a:solidFill>
                  <a:schemeClr val="bg1"/>
                </a:solidFill>
                <a:latin typeface="+mj-lt"/>
                <a:ea typeface="ＭＳ Ｐゴシック" charset="0"/>
              </a:rPr>
              <a:t>Programmable Data Planes: not an academic dream</a:t>
            </a:r>
          </a:p>
          <a:p>
            <a:pPr>
              <a:lnSpc>
                <a:spcPct val="100000"/>
              </a:lnSpc>
            </a:pPr>
            <a:endParaRPr lang="en-GB" sz="4050" b="1" dirty="0">
              <a:solidFill>
                <a:schemeClr val="bg1"/>
              </a:solidFill>
              <a:latin typeface="+mj-lt"/>
              <a:ea typeface="ＭＳ Ｐゴシック" charset="0"/>
            </a:endParaRPr>
          </a:p>
        </p:txBody>
      </p:sp>
      <p:pic>
        <p:nvPicPr>
          <p:cNvPr id="8" name="Picture 7">
            <a:extLst>
              <a:ext uri="{FF2B5EF4-FFF2-40B4-BE49-F238E27FC236}">
                <a16:creationId xmlns:a16="http://schemas.microsoft.com/office/drawing/2014/main" id="{A7C70F55-6D30-4E33-9947-219DA6327AC1}"/>
              </a:ext>
            </a:extLst>
          </p:cNvPr>
          <p:cNvPicPr>
            <a:picLocks noChangeAspect="1"/>
          </p:cNvPicPr>
          <p:nvPr/>
        </p:nvPicPr>
        <p:blipFill rotWithShape="1">
          <a:blip r:embed="rId3">
            <a:extLst>
              <a:ext uri="{28A0092B-C50C-407E-A947-70E740481C1C}">
                <a14:useLocalDpi xmlns:a14="http://schemas.microsoft.com/office/drawing/2010/main" val="0"/>
              </a:ext>
            </a:extLst>
          </a:blip>
          <a:srcRect b="4394"/>
          <a:stretch/>
        </p:blipFill>
        <p:spPr>
          <a:xfrm>
            <a:off x="1206137" y="1398746"/>
            <a:ext cx="5587600" cy="4941008"/>
          </a:xfrm>
          <a:prstGeom prst="rect">
            <a:avLst/>
          </a:prstGeom>
        </p:spPr>
      </p:pic>
    </p:spTree>
    <p:extLst>
      <p:ext uri="{BB962C8B-B14F-4D97-AF65-F5344CB8AC3E}">
        <p14:creationId xmlns:p14="http://schemas.microsoft.com/office/powerpoint/2010/main" val="348976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55" y="-15367"/>
            <a:ext cx="8857207" cy="1325563"/>
          </a:xfrm>
        </p:spPr>
        <p:txBody>
          <a:bodyPr/>
          <a:lstStyle/>
          <a:p>
            <a:r>
              <a:rPr lang="en-US" sz="4000" dirty="0"/>
              <a:t>Killer App: Network Telemetry</a:t>
            </a:r>
          </a:p>
        </p:txBody>
      </p:sp>
      <p:sp>
        <p:nvSpPr>
          <p:cNvPr id="26" name="Slide Number Placeholder 2">
            <a:extLst>
              <a:ext uri="{FF2B5EF4-FFF2-40B4-BE49-F238E27FC236}">
                <a16:creationId xmlns:a16="http://schemas.microsoft.com/office/drawing/2014/main" id="{055FBCB9-DFDE-4FC3-B149-B1B1623D6889}"/>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4</a:t>
            </a:fld>
            <a:endParaRPr lang="en-US" sz="1200" dirty="0">
              <a:solidFill>
                <a:schemeClr val="tx1">
                  <a:tint val="75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8F0580-7F97-4F17-8E29-7263B490FDFA}"/>
                  </a:ext>
                </a:extLst>
              </p:cNvPr>
              <p:cNvSpPr>
                <a:spLocks noGrp="1"/>
              </p:cNvSpPr>
              <p:nvPr>
                <p:ph idx="1"/>
              </p:nvPr>
            </p:nvSpPr>
            <p:spPr>
              <a:xfrm>
                <a:off x="120203" y="1422087"/>
                <a:ext cx="8929352" cy="4351338"/>
              </a:xfrm>
            </p:spPr>
            <p:txBody>
              <a:bodyPr/>
              <a:lstStyle/>
              <a:p>
                <a:pPr>
                  <a:lnSpc>
                    <a:spcPct val="200000"/>
                  </a:lnSpc>
                </a:pPr>
                <a:r>
                  <a:rPr lang="en-US" sz="3600" dirty="0"/>
                  <a:t>Tell me more about my packets.</a:t>
                </a:r>
              </a:p>
              <a:p>
                <a:pPr lvl="1">
                  <a:lnSpc>
                    <a:spcPct val="200000"/>
                  </a:lnSpc>
                </a:pPr>
                <a:r>
                  <a:rPr lang="en-US" sz="3200" dirty="0"/>
                  <a:t>Is there a congestion/queue buildup?</a:t>
                </a:r>
              </a:p>
              <a:p>
                <a:pPr lvl="1">
                  <a:lnSpc>
                    <a:spcPct val="200000"/>
                  </a:lnSpc>
                </a:pPr>
                <a:r>
                  <a:rPr lang="en-US" sz="3200" dirty="0"/>
                  <a:t>Do routing paths agree with the policy? </a:t>
                </a:r>
              </a:p>
              <a:p>
                <a:pPr lvl="1">
                  <a:lnSpc>
                    <a:spcPct val="200000"/>
                  </a:lnSpc>
                </a:pPr>
                <a:r>
                  <a:rPr lang="en-US" sz="3200" dirty="0"/>
                  <a:t>Can flow </a:t>
                </a:r>
                <a14:m>
                  <m:oMath xmlns:m="http://schemas.openxmlformats.org/officeDocument/2006/math">
                    <m:r>
                      <a:rPr lang="en-US" sz="3200">
                        <a:latin typeface="Cambria Math" panose="02040503050406030204" pitchFamily="18" charset="0"/>
                      </a:rPr>
                      <m:t>𝑥</m:t>
                    </m:r>
                  </m:oMath>
                </a14:m>
                <a:r>
                  <a:rPr lang="en-US" sz="3200" dirty="0"/>
                  <a:t> increase its sending rate?</a:t>
                </a:r>
              </a:p>
            </p:txBody>
          </p:sp>
        </mc:Choice>
        <mc:Fallback xmlns="">
          <p:sp>
            <p:nvSpPr>
              <p:cNvPr id="3" name="Content Placeholder 2">
                <a:extLst>
                  <a:ext uri="{FF2B5EF4-FFF2-40B4-BE49-F238E27FC236}">
                    <a16:creationId xmlns:a16="http://schemas.microsoft.com/office/drawing/2014/main" id="{358F0580-7F97-4F17-8E29-7263B490FDFA}"/>
                  </a:ext>
                </a:extLst>
              </p:cNvPr>
              <p:cNvSpPr>
                <a:spLocks noGrp="1" noRot="1" noChangeAspect="1" noMove="1" noResize="1" noEditPoints="1" noAdjustHandles="1" noChangeArrowheads="1" noChangeShapeType="1" noTextEdit="1"/>
              </p:cNvSpPr>
              <p:nvPr>
                <p:ph idx="1"/>
              </p:nvPr>
            </p:nvSpPr>
            <p:spPr>
              <a:xfrm>
                <a:off x="120203" y="1422087"/>
                <a:ext cx="8929352" cy="4351338"/>
              </a:xfrm>
              <a:blipFill>
                <a:blip r:embed="rId3"/>
                <a:stretch>
                  <a:fillRect r="-2730" b="-3641"/>
                </a:stretch>
              </a:blipFill>
            </p:spPr>
            <p:txBody>
              <a:bodyPr/>
              <a:lstStyle/>
              <a:p>
                <a:r>
                  <a:rPr lang="en-US">
                    <a:noFill/>
                  </a:rPr>
                  <a:t> </a:t>
                </a:r>
              </a:p>
            </p:txBody>
          </p:sp>
        </mc:Fallback>
      </mc:AlternateContent>
    </p:spTree>
    <p:extLst>
      <p:ext uri="{BB962C8B-B14F-4D97-AF65-F5344CB8AC3E}">
        <p14:creationId xmlns:p14="http://schemas.microsoft.com/office/powerpoint/2010/main" val="379603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B3B1-BEC1-4E59-96D2-094B432F1977}"/>
              </a:ext>
            </a:extLst>
          </p:cNvPr>
          <p:cNvSpPr>
            <a:spLocks noGrp="1"/>
          </p:cNvSpPr>
          <p:nvPr>
            <p:ph type="title"/>
          </p:nvPr>
        </p:nvSpPr>
        <p:spPr>
          <a:xfrm>
            <a:off x="0" y="18255"/>
            <a:ext cx="9144000" cy="1325563"/>
          </a:xfrm>
        </p:spPr>
        <p:txBody>
          <a:bodyPr/>
          <a:lstStyle/>
          <a:p>
            <a:r>
              <a:rPr lang="en-US" sz="3800" dirty="0"/>
              <a:t>INT: In-band Network Telemetry</a:t>
            </a:r>
          </a:p>
        </p:txBody>
      </p:sp>
      <p:sp>
        <p:nvSpPr>
          <p:cNvPr id="3" name="Content Placeholder 2">
            <a:extLst>
              <a:ext uri="{FF2B5EF4-FFF2-40B4-BE49-F238E27FC236}">
                <a16:creationId xmlns:a16="http://schemas.microsoft.com/office/drawing/2014/main" id="{BC11CEA7-A434-4442-9D17-14921B40D2A8}"/>
              </a:ext>
            </a:extLst>
          </p:cNvPr>
          <p:cNvSpPr>
            <a:spLocks noGrp="1"/>
          </p:cNvSpPr>
          <p:nvPr>
            <p:ph idx="1"/>
          </p:nvPr>
        </p:nvSpPr>
        <p:spPr>
          <a:xfrm>
            <a:off x="260492" y="1521115"/>
            <a:ext cx="8883508" cy="580505"/>
          </a:xfrm>
        </p:spPr>
        <p:txBody>
          <a:bodyPr/>
          <a:lstStyle/>
          <a:p>
            <a:r>
              <a:rPr lang="en-US" dirty="0"/>
              <a:t>Add hop information (e.g., switch ID) onto the packet</a:t>
            </a:r>
          </a:p>
        </p:txBody>
      </p:sp>
      <p:sp>
        <p:nvSpPr>
          <p:cNvPr id="19" name="TextBox 22">
            <a:extLst>
              <a:ext uri="{FF2B5EF4-FFF2-40B4-BE49-F238E27FC236}">
                <a16:creationId xmlns:a16="http://schemas.microsoft.com/office/drawing/2014/main" id="{9B4EA8A7-E668-BF4A-BF1E-AC816D2D6AB4}"/>
              </a:ext>
            </a:extLst>
          </p:cNvPr>
          <p:cNvSpPr txBox="1"/>
          <p:nvPr/>
        </p:nvSpPr>
        <p:spPr>
          <a:xfrm>
            <a:off x="2312782" y="8974051"/>
            <a:ext cx="4407896"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mj-lt"/>
              </a:rPr>
              <a:t>INT metadata value</a:t>
            </a:r>
          </a:p>
        </p:txBody>
      </p:sp>
      <p:cxnSp>
        <p:nvCxnSpPr>
          <p:cNvPr id="20" name="Elbow Connector 24">
            <a:extLst>
              <a:ext uri="{FF2B5EF4-FFF2-40B4-BE49-F238E27FC236}">
                <a16:creationId xmlns:a16="http://schemas.microsoft.com/office/drawing/2014/main" id="{2A0A6AB2-DC5E-D249-9DCB-660ABDC3E3B0}"/>
              </a:ext>
            </a:extLst>
          </p:cNvPr>
          <p:cNvCxnSpPr>
            <a:cxnSpLocks/>
            <a:stCxn id="19" idx="1"/>
          </p:cNvCxnSpPr>
          <p:nvPr/>
        </p:nvCxnSpPr>
        <p:spPr>
          <a:xfrm rot="10800000">
            <a:off x="1600508" y="8960819"/>
            <a:ext cx="712275" cy="305621"/>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ED5CEF2-1C38-41A4-8E73-D9445797640F}"/>
              </a:ext>
            </a:extLst>
          </p:cNvPr>
          <p:cNvGrpSpPr/>
          <p:nvPr/>
        </p:nvGrpSpPr>
        <p:grpSpPr>
          <a:xfrm>
            <a:off x="11430145" y="1126332"/>
            <a:ext cx="5587491" cy="4290736"/>
            <a:chOff x="1135771" y="1711107"/>
            <a:chExt cx="5587491" cy="4290736"/>
          </a:xfrm>
        </p:grpSpPr>
        <p:sp>
          <p:nvSpPr>
            <p:cNvPr id="21" name="TextBox 25">
              <a:extLst>
                <a:ext uri="{FF2B5EF4-FFF2-40B4-BE49-F238E27FC236}">
                  <a16:creationId xmlns:a16="http://schemas.microsoft.com/office/drawing/2014/main" id="{52EA2028-B1CC-C44A-A7B3-D6A176B5AA8B}"/>
                </a:ext>
              </a:extLst>
            </p:cNvPr>
            <p:cNvSpPr txBox="1"/>
            <p:nvPr/>
          </p:nvSpPr>
          <p:spPr>
            <a:xfrm>
              <a:off x="4203841" y="5417068"/>
              <a:ext cx="2519421"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mj-lt"/>
                </a:rPr>
                <a:t>INT header</a:t>
              </a:r>
            </a:p>
          </p:txBody>
        </p:sp>
        <p:grpSp>
          <p:nvGrpSpPr>
            <p:cNvPr id="23" name="Group 22">
              <a:extLst>
                <a:ext uri="{FF2B5EF4-FFF2-40B4-BE49-F238E27FC236}">
                  <a16:creationId xmlns:a16="http://schemas.microsoft.com/office/drawing/2014/main" id="{C189306C-2589-4BBD-925F-896413FFAB7D}"/>
                </a:ext>
              </a:extLst>
            </p:cNvPr>
            <p:cNvGrpSpPr/>
            <p:nvPr/>
          </p:nvGrpSpPr>
          <p:grpSpPr>
            <a:xfrm>
              <a:off x="1135771" y="1711107"/>
              <a:ext cx="5587491" cy="3998349"/>
              <a:chOff x="1135771" y="1711107"/>
              <a:chExt cx="5587491" cy="3998349"/>
            </a:xfrm>
          </p:grpSpPr>
          <p:sp>
            <p:nvSpPr>
              <p:cNvPr id="6" name="Rectangle 5">
                <a:extLst>
                  <a:ext uri="{FF2B5EF4-FFF2-40B4-BE49-F238E27FC236}">
                    <a16:creationId xmlns:a16="http://schemas.microsoft.com/office/drawing/2014/main" id="{F71E23F2-7264-F845-8AEC-B9CC1E258692}"/>
                  </a:ext>
                </a:extLst>
              </p:cNvPr>
              <p:cNvSpPr/>
              <p:nvPr/>
            </p:nvSpPr>
            <p:spPr>
              <a:xfrm>
                <a:off x="3207547" y="3339636"/>
                <a:ext cx="3515711" cy="1466193"/>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B8FD9330-2AB1-1F45-873C-48D804DF61DB}"/>
                  </a:ext>
                </a:extLst>
              </p:cNvPr>
              <p:cNvSpPr/>
              <p:nvPr/>
            </p:nvSpPr>
            <p:spPr>
              <a:xfrm>
                <a:off x="2468848" y="3339635"/>
                <a:ext cx="734146" cy="1466193"/>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BEC04F47-1AF7-7B49-99CF-4B9EAEDFB877}"/>
                  </a:ext>
                </a:extLst>
              </p:cNvPr>
              <p:cNvSpPr/>
              <p:nvPr/>
            </p:nvSpPr>
            <p:spPr>
              <a:xfrm>
                <a:off x="1329546" y="3339635"/>
                <a:ext cx="1142126" cy="1466193"/>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ight Brace 12">
                <a:extLst>
                  <a:ext uri="{FF2B5EF4-FFF2-40B4-BE49-F238E27FC236}">
                    <a16:creationId xmlns:a16="http://schemas.microsoft.com/office/drawing/2014/main" id="{C9258BDA-67C8-7D42-8584-BB41FE07515D}"/>
                  </a:ext>
                </a:extLst>
              </p:cNvPr>
              <p:cNvSpPr/>
              <p:nvPr/>
            </p:nvSpPr>
            <p:spPr>
              <a:xfrm rot="16200000">
                <a:off x="2557935" y="2669174"/>
                <a:ext cx="558800" cy="7313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 name="TextBox 17">
                <a:extLst>
                  <a:ext uri="{FF2B5EF4-FFF2-40B4-BE49-F238E27FC236}">
                    <a16:creationId xmlns:a16="http://schemas.microsoft.com/office/drawing/2014/main" id="{97EDB6A8-7AB4-3140-8F23-44533EAD6029}"/>
                  </a:ext>
                </a:extLst>
              </p:cNvPr>
              <p:cNvSpPr txBox="1"/>
              <p:nvPr/>
            </p:nvSpPr>
            <p:spPr>
              <a:xfrm>
                <a:off x="2593967" y="1986675"/>
                <a:ext cx="82586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latin typeface="+mj-lt"/>
                  </a:rPr>
                  <a:t>INT</a:t>
                </a:r>
              </a:p>
            </p:txBody>
          </p:sp>
          <p:sp>
            <p:nvSpPr>
              <p:cNvPr id="15" name="Right Brace 14">
                <a:extLst>
                  <a:ext uri="{FF2B5EF4-FFF2-40B4-BE49-F238E27FC236}">
                    <a16:creationId xmlns:a16="http://schemas.microsoft.com/office/drawing/2014/main" id="{4B15D327-1410-3740-B572-4414A8C530D5}"/>
                  </a:ext>
                </a:extLst>
              </p:cNvPr>
              <p:cNvSpPr/>
              <p:nvPr/>
            </p:nvSpPr>
            <p:spPr>
              <a:xfrm rot="16200000">
                <a:off x="4686006" y="1289395"/>
                <a:ext cx="558800" cy="351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 name="Right Brace 15">
                <a:extLst>
                  <a:ext uri="{FF2B5EF4-FFF2-40B4-BE49-F238E27FC236}">
                    <a16:creationId xmlns:a16="http://schemas.microsoft.com/office/drawing/2014/main" id="{0F66527B-6CAE-3C49-B507-D4EDF9027C68}"/>
                  </a:ext>
                </a:extLst>
              </p:cNvPr>
              <p:cNvSpPr/>
              <p:nvPr/>
            </p:nvSpPr>
            <p:spPr>
              <a:xfrm rot="16200000">
                <a:off x="1621209" y="2438366"/>
                <a:ext cx="558800" cy="114212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7" name="TextBox 20">
                <a:extLst>
                  <a:ext uri="{FF2B5EF4-FFF2-40B4-BE49-F238E27FC236}">
                    <a16:creationId xmlns:a16="http://schemas.microsoft.com/office/drawing/2014/main" id="{DA27AD5E-41AD-8448-93CE-64CF93362E54}"/>
                  </a:ext>
                </a:extLst>
              </p:cNvPr>
              <p:cNvSpPr txBox="1"/>
              <p:nvPr/>
            </p:nvSpPr>
            <p:spPr>
              <a:xfrm>
                <a:off x="1135771" y="1711107"/>
                <a:ext cx="1475084" cy="95410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latin typeface="+mj-lt"/>
                  </a:rPr>
                  <a:t>Packet</a:t>
                </a:r>
              </a:p>
              <a:p>
                <a:pPr algn="ctr"/>
                <a:r>
                  <a:rPr lang="en-US" sz="2800" dirty="0">
                    <a:latin typeface="+mj-lt"/>
                  </a:rPr>
                  <a:t>Header</a:t>
                </a:r>
              </a:p>
            </p:txBody>
          </p:sp>
          <p:sp>
            <p:nvSpPr>
              <p:cNvPr id="18" name="TextBox 21">
                <a:extLst>
                  <a:ext uri="{FF2B5EF4-FFF2-40B4-BE49-F238E27FC236}">
                    <a16:creationId xmlns:a16="http://schemas.microsoft.com/office/drawing/2014/main" id="{5125F24C-11F8-8046-9534-327A7E0C0827}"/>
                  </a:ext>
                </a:extLst>
              </p:cNvPr>
              <p:cNvSpPr txBox="1"/>
              <p:nvPr/>
            </p:nvSpPr>
            <p:spPr>
              <a:xfrm>
                <a:off x="3787858" y="1957328"/>
                <a:ext cx="2928299"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latin typeface="+mj-lt"/>
                  </a:rPr>
                  <a:t>Packet Payload</a:t>
                </a:r>
              </a:p>
            </p:txBody>
          </p:sp>
          <p:cxnSp>
            <p:nvCxnSpPr>
              <p:cNvPr id="22" name="Elbow Connector 26">
                <a:extLst>
                  <a:ext uri="{FF2B5EF4-FFF2-40B4-BE49-F238E27FC236}">
                    <a16:creationId xmlns:a16="http://schemas.microsoft.com/office/drawing/2014/main" id="{276911FE-940B-0145-84D8-66D5B96B537A}"/>
                  </a:ext>
                </a:extLst>
              </p:cNvPr>
              <p:cNvCxnSpPr>
                <a:cxnSpLocks/>
                <a:stCxn id="21" idx="1"/>
                <a:endCxn id="8" idx="2"/>
              </p:cNvCxnSpPr>
              <p:nvPr/>
            </p:nvCxnSpPr>
            <p:spPr>
              <a:xfrm rot="10800000">
                <a:off x="2835921" y="4805828"/>
                <a:ext cx="1367920" cy="903628"/>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sp>
        <p:nvSpPr>
          <p:cNvPr id="39" name="Oval 38">
            <a:extLst>
              <a:ext uri="{FF2B5EF4-FFF2-40B4-BE49-F238E27FC236}">
                <a16:creationId xmlns:a16="http://schemas.microsoft.com/office/drawing/2014/main" id="{CC10E6FF-69CC-4C5D-A1A5-76525FAF54E8}"/>
              </a:ext>
            </a:extLst>
          </p:cNvPr>
          <p:cNvSpPr/>
          <p:nvPr/>
        </p:nvSpPr>
        <p:spPr>
          <a:xfrm>
            <a:off x="274320" y="3283418"/>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43CD279-5083-4E3F-931E-4479C117CC2C}"/>
              </a:ext>
            </a:extLst>
          </p:cNvPr>
          <p:cNvSpPr/>
          <p:nvPr/>
        </p:nvSpPr>
        <p:spPr>
          <a:xfrm>
            <a:off x="2834640" y="3283418"/>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08BC7D8-8951-4C46-A72D-BE98685D4C11}"/>
              </a:ext>
            </a:extLst>
          </p:cNvPr>
          <p:cNvSpPr/>
          <p:nvPr/>
        </p:nvSpPr>
        <p:spPr>
          <a:xfrm>
            <a:off x="5394960" y="3283418"/>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DE5FCE-C056-4DB1-B27B-6767A04A3DE0}"/>
              </a:ext>
            </a:extLst>
          </p:cNvPr>
          <p:cNvSpPr/>
          <p:nvPr/>
        </p:nvSpPr>
        <p:spPr>
          <a:xfrm>
            <a:off x="7955280" y="3284121"/>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2AE33C4C-3F0B-44FD-8BC1-5EB9B195516F}"/>
              </a:ext>
            </a:extLst>
          </p:cNvPr>
          <p:cNvCxnSpPr>
            <a:cxnSpLocks/>
            <a:stCxn id="39" idx="6"/>
            <a:endCxn id="40" idx="2"/>
          </p:cNvCxnSpPr>
          <p:nvPr/>
        </p:nvCxnSpPr>
        <p:spPr>
          <a:xfrm>
            <a:off x="1188720" y="3740618"/>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54DAB6E5-1352-4B31-B2CC-73A3691AEC3C}"/>
              </a:ext>
            </a:extLst>
          </p:cNvPr>
          <p:cNvCxnSpPr>
            <a:cxnSpLocks/>
            <a:stCxn id="40" idx="6"/>
            <a:endCxn id="45" idx="2"/>
          </p:cNvCxnSpPr>
          <p:nvPr/>
        </p:nvCxnSpPr>
        <p:spPr>
          <a:xfrm>
            <a:off x="3749040" y="3740618"/>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426BFAD-A1A5-4EB6-9F07-CFE9B4660D50}"/>
              </a:ext>
            </a:extLst>
          </p:cNvPr>
          <p:cNvCxnSpPr>
            <a:stCxn id="45" idx="6"/>
            <a:endCxn id="46" idx="2"/>
          </p:cNvCxnSpPr>
          <p:nvPr/>
        </p:nvCxnSpPr>
        <p:spPr>
          <a:xfrm>
            <a:off x="6309360" y="3740618"/>
            <a:ext cx="1645920" cy="703"/>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EFF8E283-BD61-495B-8A99-E5B37EC8A4EA}"/>
              </a:ext>
            </a:extLst>
          </p:cNvPr>
          <p:cNvGrpSpPr/>
          <p:nvPr/>
        </p:nvGrpSpPr>
        <p:grpSpPr>
          <a:xfrm>
            <a:off x="164592" y="2340864"/>
            <a:ext cx="1142752" cy="942554"/>
            <a:chOff x="164592" y="2340864"/>
            <a:chExt cx="1142752" cy="942554"/>
          </a:xfrm>
        </p:grpSpPr>
        <p:cxnSp>
          <p:nvCxnSpPr>
            <p:cNvPr id="55" name="Straight Connector 54">
              <a:extLst>
                <a:ext uri="{FF2B5EF4-FFF2-40B4-BE49-F238E27FC236}">
                  <a16:creationId xmlns:a16="http://schemas.microsoft.com/office/drawing/2014/main" id="{DBEC8E50-CDDF-4E3D-8DC4-C540C1337F60}"/>
                </a:ext>
              </a:extLst>
            </p:cNvPr>
            <p:cNvCxnSpPr>
              <a:cxnSpLocks/>
              <a:stCxn id="59" idx="2"/>
              <a:endCxn id="39" idx="0"/>
            </p:cNvCxnSpPr>
            <p:nvPr/>
          </p:nvCxnSpPr>
          <p:spPr>
            <a:xfrm flipH="1">
              <a:off x="731520" y="2987195"/>
              <a:ext cx="4448" cy="296223"/>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4ADC3814-1B55-4EA0-AD82-E9C87CF9BD56}"/>
                </a:ext>
              </a:extLst>
            </p:cNvPr>
            <p:cNvSpPr txBox="1"/>
            <p:nvPr/>
          </p:nvSpPr>
          <p:spPr>
            <a:xfrm>
              <a:off x="164592" y="2340864"/>
              <a:ext cx="1142752" cy="646331"/>
            </a:xfrm>
            <a:prstGeom prst="rect">
              <a:avLst/>
            </a:prstGeom>
            <a:ln>
              <a:noFill/>
            </a:ln>
          </p:spPr>
          <p:txBody>
            <a:bodyPr wrap="square" rtlCol="0">
              <a:spAutoFit/>
            </a:bodyPr>
            <a:lstStyle/>
            <a:p>
              <a:r>
                <a:rPr lang="en-US" b="1" dirty="0"/>
                <a:t>INT Source</a:t>
              </a:r>
            </a:p>
          </p:txBody>
        </p:sp>
      </p:grpSp>
      <p:cxnSp>
        <p:nvCxnSpPr>
          <p:cNvPr id="60" name="Straight Connector 59">
            <a:extLst>
              <a:ext uri="{FF2B5EF4-FFF2-40B4-BE49-F238E27FC236}">
                <a16:creationId xmlns:a16="http://schemas.microsoft.com/office/drawing/2014/main" id="{388C47B1-8F02-4EB5-87EB-F14BB595B173}"/>
              </a:ext>
            </a:extLst>
          </p:cNvPr>
          <p:cNvCxnSpPr>
            <a:cxnSpLocks/>
            <a:endCxn id="46" idx="7"/>
          </p:cNvCxnSpPr>
          <p:nvPr/>
        </p:nvCxnSpPr>
        <p:spPr>
          <a:xfrm flipH="1">
            <a:off x="39672000" y="6359348"/>
            <a:ext cx="215529" cy="16053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5D58B0E3-8091-4B88-B209-514F8CA1396B}"/>
              </a:ext>
            </a:extLst>
          </p:cNvPr>
          <p:cNvCxnSpPr>
            <a:cxnSpLocks/>
            <a:endCxn id="46" idx="0"/>
          </p:cNvCxnSpPr>
          <p:nvPr/>
        </p:nvCxnSpPr>
        <p:spPr>
          <a:xfrm flipH="1">
            <a:off x="39348711" y="2988234"/>
            <a:ext cx="187844" cy="295887"/>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Slide Number Placeholder 2">
            <a:extLst>
              <a:ext uri="{FF2B5EF4-FFF2-40B4-BE49-F238E27FC236}">
                <a16:creationId xmlns:a16="http://schemas.microsoft.com/office/drawing/2014/main" id="{AD92B792-5C4D-4201-B9AC-A378C99C6CD3}"/>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5</a:t>
            </a:fld>
            <a:endParaRPr lang="en-US" sz="1200" dirty="0">
              <a:solidFill>
                <a:schemeClr val="tx1">
                  <a:tint val="75000"/>
                </a:schemeClr>
              </a:solidFill>
            </a:endParaRPr>
          </a:p>
        </p:txBody>
      </p:sp>
      <p:sp>
        <p:nvSpPr>
          <p:cNvPr id="127" name="Rectangle 126">
            <a:extLst>
              <a:ext uri="{FF2B5EF4-FFF2-40B4-BE49-F238E27FC236}">
                <a16:creationId xmlns:a16="http://schemas.microsoft.com/office/drawing/2014/main" id="{B1BBC47A-51D4-408B-825F-4F9C4DD9C1CD}"/>
              </a:ext>
            </a:extLst>
          </p:cNvPr>
          <p:cNvSpPr>
            <a:spLocks noChangeAspect="1"/>
          </p:cNvSpPr>
          <p:nvPr/>
        </p:nvSpPr>
        <p:spPr>
          <a:xfrm>
            <a:off x="4541082" y="7787095"/>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TextBox 17">
            <a:extLst>
              <a:ext uri="{FF2B5EF4-FFF2-40B4-BE49-F238E27FC236}">
                <a16:creationId xmlns:a16="http://schemas.microsoft.com/office/drawing/2014/main" id="{59387134-8AF2-43DF-8D73-2345D56607A7}"/>
              </a:ext>
            </a:extLst>
          </p:cNvPr>
          <p:cNvSpPr txBox="1"/>
          <p:nvPr/>
        </p:nvSpPr>
        <p:spPr>
          <a:xfrm>
            <a:off x="4326224" y="7241607"/>
            <a:ext cx="394615" cy="24662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a:t>
            </a:r>
          </a:p>
        </p:txBody>
      </p:sp>
      <p:grpSp>
        <p:nvGrpSpPr>
          <p:cNvPr id="129" name="Group 128">
            <a:extLst>
              <a:ext uri="{FF2B5EF4-FFF2-40B4-BE49-F238E27FC236}">
                <a16:creationId xmlns:a16="http://schemas.microsoft.com/office/drawing/2014/main" id="{3CB2C0D0-9F6F-4C75-8652-4688C57572A2}"/>
              </a:ext>
            </a:extLst>
          </p:cNvPr>
          <p:cNvGrpSpPr/>
          <p:nvPr/>
        </p:nvGrpSpPr>
        <p:grpSpPr>
          <a:xfrm>
            <a:off x="4250447" y="7787417"/>
            <a:ext cx="1694714" cy="1123769"/>
            <a:chOff x="760991" y="5008884"/>
            <a:chExt cx="1694714" cy="1123769"/>
          </a:xfrm>
        </p:grpSpPr>
        <p:sp>
          <p:nvSpPr>
            <p:cNvPr id="130" name="TextBox 25">
              <a:extLst>
                <a:ext uri="{FF2B5EF4-FFF2-40B4-BE49-F238E27FC236}">
                  <a16:creationId xmlns:a16="http://schemas.microsoft.com/office/drawing/2014/main" id="{EF30E4CE-ABCE-4012-B42E-5B89139A9723}"/>
                </a:ext>
              </a:extLst>
            </p:cNvPr>
            <p:cNvSpPr txBox="1"/>
            <p:nvPr/>
          </p:nvSpPr>
          <p:spPr>
            <a:xfrm>
              <a:off x="1452112" y="5886026"/>
              <a:ext cx="1003593" cy="24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header</a:t>
              </a:r>
            </a:p>
          </p:txBody>
        </p:sp>
        <p:sp>
          <p:nvSpPr>
            <p:cNvPr id="131" name="Rectangle 130">
              <a:extLst>
                <a:ext uri="{FF2B5EF4-FFF2-40B4-BE49-F238E27FC236}">
                  <a16:creationId xmlns:a16="http://schemas.microsoft.com/office/drawing/2014/main" id="{88AE0386-3ED7-415C-8015-260B674BBE49}"/>
                </a:ext>
              </a:extLst>
            </p:cNvPr>
            <p:cNvSpPr/>
            <p:nvPr/>
          </p:nvSpPr>
          <p:spPr>
            <a:xfrm>
              <a:off x="760991" y="5008884"/>
              <a:ext cx="292442" cy="61906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32" name="Elbow Connector 26">
              <a:extLst>
                <a:ext uri="{FF2B5EF4-FFF2-40B4-BE49-F238E27FC236}">
                  <a16:creationId xmlns:a16="http://schemas.microsoft.com/office/drawing/2014/main" id="{2AF65F02-E491-4841-A5CA-B0A0B21C5532}"/>
                </a:ext>
              </a:extLst>
            </p:cNvPr>
            <p:cNvCxnSpPr>
              <a:cxnSpLocks/>
              <a:stCxn id="130" idx="1"/>
              <a:endCxn id="131" idx="2"/>
            </p:cNvCxnSpPr>
            <p:nvPr/>
          </p:nvCxnSpPr>
          <p:spPr>
            <a:xfrm rot="10800000">
              <a:off x="907213" y="5627947"/>
              <a:ext cx="544900" cy="381393"/>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3" name="Rectangle 132">
            <a:extLst>
              <a:ext uri="{FF2B5EF4-FFF2-40B4-BE49-F238E27FC236}">
                <a16:creationId xmlns:a16="http://schemas.microsoft.com/office/drawing/2014/main" id="{2195EE6B-15DD-436C-A7CA-D7B74977D196}"/>
              </a:ext>
            </a:extLst>
          </p:cNvPr>
          <p:cNvSpPr>
            <a:spLocks noChangeAspect="1"/>
          </p:cNvSpPr>
          <p:nvPr/>
        </p:nvSpPr>
        <p:spPr>
          <a:xfrm>
            <a:off x="4656596" y="7787095"/>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34" name="Group 133">
            <a:extLst>
              <a:ext uri="{FF2B5EF4-FFF2-40B4-BE49-F238E27FC236}">
                <a16:creationId xmlns:a16="http://schemas.microsoft.com/office/drawing/2014/main" id="{06A0F323-BB51-4432-8DD0-B10751B76D73}"/>
              </a:ext>
            </a:extLst>
          </p:cNvPr>
          <p:cNvGrpSpPr/>
          <p:nvPr/>
        </p:nvGrpSpPr>
        <p:grpSpPr>
          <a:xfrm>
            <a:off x="4597364" y="8411962"/>
            <a:ext cx="2775253" cy="402622"/>
            <a:chOff x="4294335" y="5700428"/>
            <a:chExt cx="2775253" cy="402622"/>
          </a:xfrm>
        </p:grpSpPr>
        <p:sp>
          <p:nvSpPr>
            <p:cNvPr id="135" name="TextBox 22">
              <a:extLst>
                <a:ext uri="{FF2B5EF4-FFF2-40B4-BE49-F238E27FC236}">
                  <a16:creationId xmlns:a16="http://schemas.microsoft.com/office/drawing/2014/main" id="{EF39ECDE-435B-491A-8555-F6C723347AEA}"/>
                </a:ext>
              </a:extLst>
            </p:cNvPr>
            <p:cNvSpPr txBox="1"/>
            <p:nvPr/>
          </p:nvSpPr>
          <p:spPr>
            <a:xfrm>
              <a:off x="4444483" y="5733718"/>
              <a:ext cx="26251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metadata value</a:t>
              </a:r>
            </a:p>
          </p:txBody>
        </p:sp>
        <p:cxnSp>
          <p:nvCxnSpPr>
            <p:cNvPr id="136" name="Elbow Connector 24">
              <a:extLst>
                <a:ext uri="{FF2B5EF4-FFF2-40B4-BE49-F238E27FC236}">
                  <a16:creationId xmlns:a16="http://schemas.microsoft.com/office/drawing/2014/main" id="{2D0844E7-A166-483C-8A73-1157DD0B39FC}"/>
                </a:ext>
              </a:extLst>
            </p:cNvPr>
            <p:cNvCxnSpPr>
              <a:cxnSpLocks/>
              <a:stCxn id="135" idx="1"/>
            </p:cNvCxnSpPr>
            <p:nvPr/>
          </p:nvCxnSpPr>
          <p:spPr>
            <a:xfrm rot="10800000">
              <a:off x="4294335" y="5700428"/>
              <a:ext cx="150148" cy="217957"/>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183033DE-0394-4654-8B7C-1B7A8906ED81}"/>
              </a:ext>
            </a:extLst>
          </p:cNvPr>
          <p:cNvGrpSpPr/>
          <p:nvPr/>
        </p:nvGrpSpPr>
        <p:grpSpPr>
          <a:xfrm>
            <a:off x="4892788" y="6995915"/>
            <a:ext cx="1408831" cy="1410151"/>
            <a:chOff x="1052865" y="4217796"/>
            <a:chExt cx="1408831" cy="1410151"/>
          </a:xfrm>
        </p:grpSpPr>
        <p:sp>
          <p:nvSpPr>
            <p:cNvPr id="138" name="Rectangle 137">
              <a:extLst>
                <a:ext uri="{FF2B5EF4-FFF2-40B4-BE49-F238E27FC236}">
                  <a16:creationId xmlns:a16="http://schemas.microsoft.com/office/drawing/2014/main" id="{4CC1F6EB-6726-4242-87FF-58E8A2925D4D}"/>
                </a:ext>
              </a:extLst>
            </p:cNvPr>
            <p:cNvSpPr/>
            <p:nvPr/>
          </p:nvSpPr>
          <p:spPr>
            <a:xfrm>
              <a:off x="1052865" y="5008885"/>
              <a:ext cx="14004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ight Brace 138">
              <a:extLst>
                <a:ext uri="{FF2B5EF4-FFF2-40B4-BE49-F238E27FC236}">
                  <a16:creationId xmlns:a16="http://schemas.microsoft.com/office/drawing/2014/main" id="{9DA708E9-43BF-48C2-AFA6-6E2128DDDDE0}"/>
                </a:ext>
              </a:extLst>
            </p:cNvPr>
            <p:cNvSpPr/>
            <p:nvPr/>
          </p:nvSpPr>
          <p:spPr>
            <a:xfrm rot="16200000">
              <a:off x="1637506" y="4185204"/>
              <a:ext cx="235939" cy="1400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0" name="TextBox 21">
              <a:extLst>
                <a:ext uri="{FF2B5EF4-FFF2-40B4-BE49-F238E27FC236}">
                  <a16:creationId xmlns:a16="http://schemas.microsoft.com/office/drawing/2014/main" id="{C5A34185-617C-47A9-A475-EF1A6EAEE8CB}"/>
                </a:ext>
              </a:extLst>
            </p:cNvPr>
            <p:cNvSpPr txBox="1"/>
            <p:nvPr/>
          </p:nvSpPr>
          <p:spPr>
            <a:xfrm>
              <a:off x="1295230" y="4217796"/>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grpSp>
      <p:sp>
        <p:nvSpPr>
          <p:cNvPr id="141" name="Rectangle 140">
            <a:extLst>
              <a:ext uri="{FF2B5EF4-FFF2-40B4-BE49-F238E27FC236}">
                <a16:creationId xmlns:a16="http://schemas.microsoft.com/office/drawing/2014/main" id="{67100E6D-30B4-4EE6-A095-5EBB55F74E5E}"/>
              </a:ext>
            </a:extLst>
          </p:cNvPr>
          <p:cNvSpPr>
            <a:spLocks noChangeAspect="1"/>
          </p:cNvSpPr>
          <p:nvPr/>
        </p:nvSpPr>
        <p:spPr>
          <a:xfrm>
            <a:off x="4773926" y="7787095"/>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2" name="Group 141">
            <a:extLst>
              <a:ext uri="{FF2B5EF4-FFF2-40B4-BE49-F238E27FC236}">
                <a16:creationId xmlns:a16="http://schemas.microsoft.com/office/drawing/2014/main" id="{C28F6704-5034-4E25-98B6-9177F1467614}"/>
              </a:ext>
            </a:extLst>
          </p:cNvPr>
          <p:cNvGrpSpPr/>
          <p:nvPr/>
        </p:nvGrpSpPr>
        <p:grpSpPr>
          <a:xfrm>
            <a:off x="3574464" y="6996043"/>
            <a:ext cx="677859" cy="1409473"/>
            <a:chOff x="84256" y="4218473"/>
            <a:chExt cx="677859" cy="1409473"/>
          </a:xfrm>
        </p:grpSpPr>
        <p:sp>
          <p:nvSpPr>
            <p:cNvPr id="145" name="Rectangle 144">
              <a:extLst>
                <a:ext uri="{FF2B5EF4-FFF2-40B4-BE49-F238E27FC236}">
                  <a16:creationId xmlns:a16="http://schemas.microsoft.com/office/drawing/2014/main" id="{B5394F4E-856F-436E-962D-81CB0CC16D0A}"/>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6" name="Right Brace 145">
              <a:extLst>
                <a:ext uri="{FF2B5EF4-FFF2-40B4-BE49-F238E27FC236}">
                  <a16:creationId xmlns:a16="http://schemas.microsoft.com/office/drawing/2014/main" id="{BAC35F4A-49E0-4091-ACD5-C970145A2986}"/>
                </a:ext>
              </a:extLst>
            </p:cNvPr>
            <p:cNvSpPr/>
            <p:nvPr/>
          </p:nvSpPr>
          <p:spPr>
            <a:xfrm rot="16200000">
              <a:off x="416667" y="4641985"/>
              <a:ext cx="235939" cy="4549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7" name="TextBox 20">
              <a:extLst>
                <a:ext uri="{FF2B5EF4-FFF2-40B4-BE49-F238E27FC236}">
                  <a16:creationId xmlns:a16="http://schemas.microsoft.com/office/drawing/2014/main" id="{8442AA4C-D52F-4F16-B4A4-EA57867BA145}"/>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grpSp>
        <p:nvGrpSpPr>
          <p:cNvPr id="5" name="Group 4">
            <a:extLst>
              <a:ext uri="{FF2B5EF4-FFF2-40B4-BE49-F238E27FC236}">
                <a16:creationId xmlns:a16="http://schemas.microsoft.com/office/drawing/2014/main" id="{F96DBEFD-E6B8-496D-B17C-3B3A4223A0A7}"/>
              </a:ext>
            </a:extLst>
          </p:cNvPr>
          <p:cNvGrpSpPr/>
          <p:nvPr/>
        </p:nvGrpSpPr>
        <p:grpSpPr>
          <a:xfrm>
            <a:off x="101754" y="4282083"/>
            <a:ext cx="2727155" cy="1412972"/>
            <a:chOff x="101754" y="4282083"/>
            <a:chExt cx="2727155" cy="1412972"/>
          </a:xfrm>
        </p:grpSpPr>
        <p:sp>
          <p:nvSpPr>
            <p:cNvPr id="85" name="Rectangle 84">
              <a:extLst>
                <a:ext uri="{FF2B5EF4-FFF2-40B4-BE49-F238E27FC236}">
                  <a16:creationId xmlns:a16="http://schemas.microsoft.com/office/drawing/2014/main" id="{8CE5F322-65EC-47E9-A951-68ADB917B68E}"/>
                </a:ext>
              </a:extLst>
            </p:cNvPr>
            <p:cNvSpPr>
              <a:spLocks noChangeAspect="1"/>
            </p:cNvSpPr>
            <p:nvPr/>
          </p:nvSpPr>
          <p:spPr>
            <a:xfrm>
              <a:off x="1068372"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TextBox 17">
              <a:extLst>
                <a:ext uri="{FF2B5EF4-FFF2-40B4-BE49-F238E27FC236}">
                  <a16:creationId xmlns:a16="http://schemas.microsoft.com/office/drawing/2014/main" id="{F43F8F04-7C36-40C7-BC1D-C672A480EBDE}"/>
                </a:ext>
              </a:extLst>
            </p:cNvPr>
            <p:cNvSpPr txBox="1"/>
            <p:nvPr/>
          </p:nvSpPr>
          <p:spPr>
            <a:xfrm>
              <a:off x="853514" y="4527775"/>
              <a:ext cx="394615" cy="24662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a:t>
              </a:r>
            </a:p>
          </p:txBody>
        </p:sp>
        <p:sp>
          <p:nvSpPr>
            <p:cNvPr id="98" name="Rectangle 97">
              <a:extLst>
                <a:ext uri="{FF2B5EF4-FFF2-40B4-BE49-F238E27FC236}">
                  <a16:creationId xmlns:a16="http://schemas.microsoft.com/office/drawing/2014/main" id="{F9817CAA-1A84-48F5-B8BD-22FA7F1CCBF2}"/>
                </a:ext>
              </a:extLst>
            </p:cNvPr>
            <p:cNvSpPr/>
            <p:nvPr/>
          </p:nvSpPr>
          <p:spPr>
            <a:xfrm>
              <a:off x="777737" y="5073585"/>
              <a:ext cx="292442" cy="61906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C0B0610E-C225-42C8-A281-C74D07253DD3}"/>
                </a:ext>
              </a:extLst>
            </p:cNvPr>
            <p:cNvSpPr>
              <a:spLocks noChangeAspect="1"/>
            </p:cNvSpPr>
            <p:nvPr/>
          </p:nvSpPr>
          <p:spPr>
            <a:xfrm>
              <a:off x="118388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91" name="Group 90">
              <a:extLst>
                <a:ext uri="{FF2B5EF4-FFF2-40B4-BE49-F238E27FC236}">
                  <a16:creationId xmlns:a16="http://schemas.microsoft.com/office/drawing/2014/main" id="{E2245DF1-8C1A-4FB4-AD70-E28FB9E7D500}"/>
                </a:ext>
              </a:extLst>
            </p:cNvPr>
            <p:cNvGrpSpPr/>
            <p:nvPr/>
          </p:nvGrpSpPr>
          <p:grpSpPr>
            <a:xfrm>
              <a:off x="1420078" y="4282083"/>
              <a:ext cx="1408831" cy="1410151"/>
              <a:chOff x="1052865" y="4217796"/>
              <a:chExt cx="1408831" cy="1410151"/>
            </a:xfrm>
          </p:grpSpPr>
          <p:sp>
            <p:nvSpPr>
              <p:cNvPr id="92" name="Rectangle 91">
                <a:extLst>
                  <a:ext uri="{FF2B5EF4-FFF2-40B4-BE49-F238E27FC236}">
                    <a16:creationId xmlns:a16="http://schemas.microsoft.com/office/drawing/2014/main" id="{AEF7489D-3FE7-431A-9902-DD99A1A7FB66}"/>
                  </a:ext>
                </a:extLst>
              </p:cNvPr>
              <p:cNvSpPr/>
              <p:nvPr/>
            </p:nvSpPr>
            <p:spPr>
              <a:xfrm>
                <a:off x="1052865" y="5008885"/>
                <a:ext cx="14004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ight Brace 92">
                <a:extLst>
                  <a:ext uri="{FF2B5EF4-FFF2-40B4-BE49-F238E27FC236}">
                    <a16:creationId xmlns:a16="http://schemas.microsoft.com/office/drawing/2014/main" id="{3B058C3A-0A58-492A-BE33-0FC38E5AD6FE}"/>
                  </a:ext>
                </a:extLst>
              </p:cNvPr>
              <p:cNvSpPr/>
              <p:nvPr/>
            </p:nvSpPr>
            <p:spPr>
              <a:xfrm rot="16200000">
                <a:off x="1637506" y="4185204"/>
                <a:ext cx="235939" cy="1400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4" name="TextBox 21">
                <a:extLst>
                  <a:ext uri="{FF2B5EF4-FFF2-40B4-BE49-F238E27FC236}">
                    <a16:creationId xmlns:a16="http://schemas.microsoft.com/office/drawing/2014/main" id="{B484891E-9954-48E5-BCAE-68C21CCDB197}"/>
                  </a:ext>
                </a:extLst>
              </p:cNvPr>
              <p:cNvSpPr txBox="1"/>
              <p:nvPr/>
            </p:nvSpPr>
            <p:spPr>
              <a:xfrm>
                <a:off x="1295230" y="4217796"/>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grpSp>
        <p:sp>
          <p:nvSpPr>
            <p:cNvPr id="101" name="Rectangle 100">
              <a:extLst>
                <a:ext uri="{FF2B5EF4-FFF2-40B4-BE49-F238E27FC236}">
                  <a16:creationId xmlns:a16="http://schemas.microsoft.com/office/drawing/2014/main" id="{B8000414-9167-45A2-AB39-E25A78C34FDA}"/>
                </a:ext>
              </a:extLst>
            </p:cNvPr>
            <p:cNvSpPr>
              <a:spLocks noChangeAspect="1"/>
            </p:cNvSpPr>
            <p:nvPr/>
          </p:nvSpPr>
          <p:spPr>
            <a:xfrm>
              <a:off x="130121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2" name="Group 101">
              <a:extLst>
                <a:ext uri="{FF2B5EF4-FFF2-40B4-BE49-F238E27FC236}">
                  <a16:creationId xmlns:a16="http://schemas.microsoft.com/office/drawing/2014/main" id="{7A091E0E-A188-484A-9E6F-E8C02405511E}"/>
                </a:ext>
              </a:extLst>
            </p:cNvPr>
            <p:cNvGrpSpPr/>
            <p:nvPr/>
          </p:nvGrpSpPr>
          <p:grpSpPr>
            <a:xfrm>
              <a:off x="101754" y="4282211"/>
              <a:ext cx="677859" cy="1409473"/>
              <a:chOff x="84256" y="4218473"/>
              <a:chExt cx="677859" cy="1409473"/>
            </a:xfrm>
          </p:grpSpPr>
          <p:sp>
            <p:nvSpPr>
              <p:cNvPr id="103" name="Rectangle 102">
                <a:extLst>
                  <a:ext uri="{FF2B5EF4-FFF2-40B4-BE49-F238E27FC236}">
                    <a16:creationId xmlns:a16="http://schemas.microsoft.com/office/drawing/2014/main" id="{4C720200-BCF1-499E-866A-45C77F8163F5}"/>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4" name="Right Brace 103">
                <a:extLst>
                  <a:ext uri="{FF2B5EF4-FFF2-40B4-BE49-F238E27FC236}">
                    <a16:creationId xmlns:a16="http://schemas.microsoft.com/office/drawing/2014/main" id="{EA0B4404-7D26-4EF0-9487-29A456D7EC24}"/>
                  </a:ext>
                </a:extLst>
              </p:cNvPr>
              <p:cNvSpPr/>
              <p:nvPr/>
            </p:nvSpPr>
            <p:spPr>
              <a:xfrm rot="16200000">
                <a:off x="416667" y="4641985"/>
                <a:ext cx="235939" cy="4549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26" name="TextBox 20">
                <a:extLst>
                  <a:ext uri="{FF2B5EF4-FFF2-40B4-BE49-F238E27FC236}">
                    <a16:creationId xmlns:a16="http://schemas.microsoft.com/office/drawing/2014/main" id="{74F3F98A-D9CA-40DC-8D37-9686F2F47F80}"/>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sp>
          <p:nvSpPr>
            <p:cNvPr id="149" name="Rectangle 148">
              <a:extLst>
                <a:ext uri="{FF2B5EF4-FFF2-40B4-BE49-F238E27FC236}">
                  <a16:creationId xmlns:a16="http://schemas.microsoft.com/office/drawing/2014/main" id="{BAAE36BD-AB93-4C17-826B-9A9F7DF4C9CE}"/>
                </a:ext>
              </a:extLst>
            </p:cNvPr>
            <p:cNvSpPr/>
            <p:nvPr/>
          </p:nvSpPr>
          <p:spPr>
            <a:xfrm>
              <a:off x="783284" y="5072893"/>
              <a:ext cx="641140" cy="6190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50" name="Rectangle 149">
            <a:extLst>
              <a:ext uri="{FF2B5EF4-FFF2-40B4-BE49-F238E27FC236}">
                <a16:creationId xmlns:a16="http://schemas.microsoft.com/office/drawing/2014/main" id="{CF44F323-DA11-4B72-AF93-7075C00A4DCE}"/>
              </a:ext>
            </a:extLst>
          </p:cNvPr>
          <p:cNvSpPr>
            <a:spLocks noChangeAspect="1"/>
          </p:cNvSpPr>
          <p:nvPr/>
        </p:nvSpPr>
        <p:spPr>
          <a:xfrm>
            <a:off x="11430145" y="6798822"/>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1" name="TextBox 17">
            <a:extLst>
              <a:ext uri="{FF2B5EF4-FFF2-40B4-BE49-F238E27FC236}">
                <a16:creationId xmlns:a16="http://schemas.microsoft.com/office/drawing/2014/main" id="{06323882-6606-430C-B3E0-5E8F4DBFA401}"/>
              </a:ext>
            </a:extLst>
          </p:cNvPr>
          <p:cNvSpPr txBox="1"/>
          <p:nvPr/>
        </p:nvSpPr>
        <p:spPr>
          <a:xfrm>
            <a:off x="11215287" y="6253334"/>
            <a:ext cx="394615" cy="24662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a:t>
            </a:r>
          </a:p>
        </p:txBody>
      </p:sp>
      <p:sp>
        <p:nvSpPr>
          <p:cNvPr id="152" name="TextBox 25">
            <a:extLst>
              <a:ext uri="{FF2B5EF4-FFF2-40B4-BE49-F238E27FC236}">
                <a16:creationId xmlns:a16="http://schemas.microsoft.com/office/drawing/2014/main" id="{74E97DAE-BAE7-47EE-9F77-555350DD3969}"/>
              </a:ext>
            </a:extLst>
          </p:cNvPr>
          <p:cNvSpPr txBox="1"/>
          <p:nvPr/>
        </p:nvSpPr>
        <p:spPr>
          <a:xfrm>
            <a:off x="11830631" y="7676286"/>
            <a:ext cx="1003593" cy="24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header</a:t>
            </a:r>
          </a:p>
        </p:txBody>
      </p:sp>
      <p:sp>
        <p:nvSpPr>
          <p:cNvPr id="153" name="Rectangle 152">
            <a:extLst>
              <a:ext uri="{FF2B5EF4-FFF2-40B4-BE49-F238E27FC236}">
                <a16:creationId xmlns:a16="http://schemas.microsoft.com/office/drawing/2014/main" id="{7467B25A-3C67-464E-B3C2-EE704FA0D764}"/>
              </a:ext>
            </a:extLst>
          </p:cNvPr>
          <p:cNvSpPr/>
          <p:nvPr/>
        </p:nvSpPr>
        <p:spPr>
          <a:xfrm>
            <a:off x="11139510" y="6799144"/>
            <a:ext cx="292442" cy="61906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4" name="Elbow Connector 26">
            <a:extLst>
              <a:ext uri="{FF2B5EF4-FFF2-40B4-BE49-F238E27FC236}">
                <a16:creationId xmlns:a16="http://schemas.microsoft.com/office/drawing/2014/main" id="{F17B5F21-D9A1-472D-B0A5-767E623CDD9E}"/>
              </a:ext>
            </a:extLst>
          </p:cNvPr>
          <p:cNvCxnSpPr>
            <a:cxnSpLocks/>
            <a:stCxn id="152" idx="1"/>
            <a:endCxn id="153" idx="2"/>
          </p:cNvCxnSpPr>
          <p:nvPr/>
        </p:nvCxnSpPr>
        <p:spPr>
          <a:xfrm rot="10800000">
            <a:off x="11285732" y="7418207"/>
            <a:ext cx="544900" cy="381393"/>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741397CE-F90B-4BB2-9571-AC807726D244}"/>
              </a:ext>
            </a:extLst>
          </p:cNvPr>
          <p:cNvSpPr>
            <a:spLocks noChangeAspect="1"/>
          </p:cNvSpPr>
          <p:nvPr/>
        </p:nvSpPr>
        <p:spPr>
          <a:xfrm>
            <a:off x="11545659" y="6798822"/>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6" name="Group 155">
            <a:extLst>
              <a:ext uri="{FF2B5EF4-FFF2-40B4-BE49-F238E27FC236}">
                <a16:creationId xmlns:a16="http://schemas.microsoft.com/office/drawing/2014/main" id="{DAB7D1A4-EFFE-4DEA-BF41-E5DFE151CE9C}"/>
              </a:ext>
            </a:extLst>
          </p:cNvPr>
          <p:cNvGrpSpPr/>
          <p:nvPr/>
        </p:nvGrpSpPr>
        <p:grpSpPr>
          <a:xfrm>
            <a:off x="11486427" y="7423689"/>
            <a:ext cx="2775253" cy="402622"/>
            <a:chOff x="4294335" y="5700428"/>
            <a:chExt cx="2775253" cy="402622"/>
          </a:xfrm>
        </p:grpSpPr>
        <p:sp>
          <p:nvSpPr>
            <p:cNvPr id="157" name="TextBox 22">
              <a:extLst>
                <a:ext uri="{FF2B5EF4-FFF2-40B4-BE49-F238E27FC236}">
                  <a16:creationId xmlns:a16="http://schemas.microsoft.com/office/drawing/2014/main" id="{CBB87878-83D3-4CE7-AB2A-D475EC8075EB}"/>
                </a:ext>
              </a:extLst>
            </p:cNvPr>
            <p:cNvSpPr txBox="1"/>
            <p:nvPr/>
          </p:nvSpPr>
          <p:spPr>
            <a:xfrm>
              <a:off x="4444483" y="5733718"/>
              <a:ext cx="26251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metadata value</a:t>
              </a:r>
            </a:p>
          </p:txBody>
        </p:sp>
        <p:cxnSp>
          <p:nvCxnSpPr>
            <p:cNvPr id="158" name="Elbow Connector 24">
              <a:extLst>
                <a:ext uri="{FF2B5EF4-FFF2-40B4-BE49-F238E27FC236}">
                  <a16:creationId xmlns:a16="http://schemas.microsoft.com/office/drawing/2014/main" id="{6794645C-8716-4C0A-BF31-B02FCDC4F4A6}"/>
                </a:ext>
              </a:extLst>
            </p:cNvPr>
            <p:cNvCxnSpPr>
              <a:cxnSpLocks/>
              <a:stCxn id="157" idx="1"/>
            </p:cNvCxnSpPr>
            <p:nvPr/>
          </p:nvCxnSpPr>
          <p:spPr>
            <a:xfrm rot="10800000">
              <a:off x="4294335" y="5700428"/>
              <a:ext cx="150148" cy="217957"/>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D53F38D7-2C0B-497A-8F69-EC45A6851AEA}"/>
              </a:ext>
            </a:extLst>
          </p:cNvPr>
          <p:cNvGrpSpPr/>
          <p:nvPr/>
        </p:nvGrpSpPr>
        <p:grpSpPr>
          <a:xfrm>
            <a:off x="11781851" y="6007642"/>
            <a:ext cx="1408831" cy="1410151"/>
            <a:chOff x="1052865" y="4217796"/>
            <a:chExt cx="1408831" cy="1410151"/>
          </a:xfrm>
        </p:grpSpPr>
        <p:sp>
          <p:nvSpPr>
            <p:cNvPr id="160" name="Rectangle 159">
              <a:extLst>
                <a:ext uri="{FF2B5EF4-FFF2-40B4-BE49-F238E27FC236}">
                  <a16:creationId xmlns:a16="http://schemas.microsoft.com/office/drawing/2014/main" id="{0903868B-57F0-4049-ADF8-28E6B5ADCBD9}"/>
                </a:ext>
              </a:extLst>
            </p:cNvPr>
            <p:cNvSpPr/>
            <p:nvPr/>
          </p:nvSpPr>
          <p:spPr>
            <a:xfrm>
              <a:off x="1052865" y="5008885"/>
              <a:ext cx="14004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1" name="Right Brace 160">
              <a:extLst>
                <a:ext uri="{FF2B5EF4-FFF2-40B4-BE49-F238E27FC236}">
                  <a16:creationId xmlns:a16="http://schemas.microsoft.com/office/drawing/2014/main" id="{63BA5775-4469-409A-B1F8-37177BD51D36}"/>
                </a:ext>
              </a:extLst>
            </p:cNvPr>
            <p:cNvSpPr/>
            <p:nvPr/>
          </p:nvSpPr>
          <p:spPr>
            <a:xfrm rot="16200000">
              <a:off x="1637506" y="4185204"/>
              <a:ext cx="235939" cy="1400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2" name="TextBox 21">
              <a:extLst>
                <a:ext uri="{FF2B5EF4-FFF2-40B4-BE49-F238E27FC236}">
                  <a16:creationId xmlns:a16="http://schemas.microsoft.com/office/drawing/2014/main" id="{766A7D5F-F9AF-49E1-B776-5DBB78C24ABC}"/>
                </a:ext>
              </a:extLst>
            </p:cNvPr>
            <p:cNvSpPr txBox="1"/>
            <p:nvPr/>
          </p:nvSpPr>
          <p:spPr>
            <a:xfrm>
              <a:off x="1295230" y="4217796"/>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grpSp>
      <p:sp>
        <p:nvSpPr>
          <p:cNvPr id="163" name="Rectangle 162">
            <a:extLst>
              <a:ext uri="{FF2B5EF4-FFF2-40B4-BE49-F238E27FC236}">
                <a16:creationId xmlns:a16="http://schemas.microsoft.com/office/drawing/2014/main" id="{537764F9-D156-4EC1-B417-914F290EF016}"/>
              </a:ext>
            </a:extLst>
          </p:cNvPr>
          <p:cNvSpPr>
            <a:spLocks noChangeAspect="1"/>
          </p:cNvSpPr>
          <p:nvPr/>
        </p:nvSpPr>
        <p:spPr>
          <a:xfrm>
            <a:off x="11662989" y="6798822"/>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64" name="Group 163">
            <a:extLst>
              <a:ext uri="{FF2B5EF4-FFF2-40B4-BE49-F238E27FC236}">
                <a16:creationId xmlns:a16="http://schemas.microsoft.com/office/drawing/2014/main" id="{652378F0-DFCC-47E0-8FDE-C0F973BF4C0E}"/>
              </a:ext>
            </a:extLst>
          </p:cNvPr>
          <p:cNvGrpSpPr/>
          <p:nvPr/>
        </p:nvGrpSpPr>
        <p:grpSpPr>
          <a:xfrm>
            <a:off x="10463527" y="6007770"/>
            <a:ext cx="677859" cy="1409473"/>
            <a:chOff x="84256" y="4218473"/>
            <a:chExt cx="677859" cy="1409473"/>
          </a:xfrm>
        </p:grpSpPr>
        <p:sp>
          <p:nvSpPr>
            <p:cNvPr id="165" name="Rectangle 164">
              <a:extLst>
                <a:ext uri="{FF2B5EF4-FFF2-40B4-BE49-F238E27FC236}">
                  <a16:creationId xmlns:a16="http://schemas.microsoft.com/office/drawing/2014/main" id="{6B65162B-85EF-4FB5-AA0F-EB1808DEC303}"/>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6" name="Right Brace 165">
              <a:extLst>
                <a:ext uri="{FF2B5EF4-FFF2-40B4-BE49-F238E27FC236}">
                  <a16:creationId xmlns:a16="http://schemas.microsoft.com/office/drawing/2014/main" id="{B548E711-A198-4EF4-B042-B9B07992E6AC}"/>
                </a:ext>
              </a:extLst>
            </p:cNvPr>
            <p:cNvSpPr/>
            <p:nvPr/>
          </p:nvSpPr>
          <p:spPr>
            <a:xfrm rot="16200000">
              <a:off x="416667" y="4641985"/>
              <a:ext cx="235939" cy="4549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7" name="TextBox 20">
              <a:extLst>
                <a:ext uri="{FF2B5EF4-FFF2-40B4-BE49-F238E27FC236}">
                  <a16:creationId xmlns:a16="http://schemas.microsoft.com/office/drawing/2014/main" id="{A7A82605-FF48-45C0-AFB9-81494CCBA6E7}"/>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sp>
        <p:nvSpPr>
          <p:cNvPr id="168" name="Rectangle 167">
            <a:extLst>
              <a:ext uri="{FF2B5EF4-FFF2-40B4-BE49-F238E27FC236}">
                <a16:creationId xmlns:a16="http://schemas.microsoft.com/office/drawing/2014/main" id="{723A00C5-E771-4131-B7BF-20003D0DE44B}"/>
              </a:ext>
            </a:extLst>
          </p:cNvPr>
          <p:cNvSpPr/>
          <p:nvPr/>
        </p:nvSpPr>
        <p:spPr>
          <a:xfrm>
            <a:off x="11145057" y="6794218"/>
            <a:ext cx="641140" cy="6190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 name="Group 6">
            <a:extLst>
              <a:ext uri="{FF2B5EF4-FFF2-40B4-BE49-F238E27FC236}">
                <a16:creationId xmlns:a16="http://schemas.microsoft.com/office/drawing/2014/main" id="{1F8AF811-EA8F-4785-9CEC-EBB1D1A17565}"/>
              </a:ext>
            </a:extLst>
          </p:cNvPr>
          <p:cNvGrpSpPr/>
          <p:nvPr/>
        </p:nvGrpSpPr>
        <p:grpSpPr>
          <a:xfrm>
            <a:off x="770230" y="5074422"/>
            <a:ext cx="1702221" cy="1122932"/>
            <a:chOff x="770230" y="5074422"/>
            <a:chExt cx="1702221" cy="1122932"/>
          </a:xfrm>
        </p:grpSpPr>
        <p:sp>
          <p:nvSpPr>
            <p:cNvPr id="97" name="TextBox 25">
              <a:extLst>
                <a:ext uri="{FF2B5EF4-FFF2-40B4-BE49-F238E27FC236}">
                  <a16:creationId xmlns:a16="http://schemas.microsoft.com/office/drawing/2014/main" id="{7C78B90B-D63A-4DA9-A5D1-C96AA841BAFB}"/>
                </a:ext>
              </a:extLst>
            </p:cNvPr>
            <p:cNvSpPr txBox="1"/>
            <p:nvPr/>
          </p:nvSpPr>
          <p:spPr>
            <a:xfrm>
              <a:off x="1468858" y="5950727"/>
              <a:ext cx="1003593" cy="24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header</a:t>
              </a:r>
            </a:p>
          </p:txBody>
        </p:sp>
        <p:cxnSp>
          <p:nvCxnSpPr>
            <p:cNvPr id="100" name="Elbow Connector 26">
              <a:extLst>
                <a:ext uri="{FF2B5EF4-FFF2-40B4-BE49-F238E27FC236}">
                  <a16:creationId xmlns:a16="http://schemas.microsoft.com/office/drawing/2014/main" id="{57DE268B-D2E0-4F61-81D0-49B073C93292}"/>
                </a:ext>
              </a:extLst>
            </p:cNvPr>
            <p:cNvCxnSpPr>
              <a:cxnSpLocks/>
              <a:stCxn id="97" idx="1"/>
              <a:endCxn id="98" idx="2"/>
            </p:cNvCxnSpPr>
            <p:nvPr/>
          </p:nvCxnSpPr>
          <p:spPr>
            <a:xfrm rot="10800000">
              <a:off x="923959" y="5692648"/>
              <a:ext cx="544900" cy="381393"/>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98F5C8A4-DAFB-4E80-81B9-CD81A340231D}"/>
                </a:ext>
              </a:extLst>
            </p:cNvPr>
            <p:cNvSpPr/>
            <p:nvPr/>
          </p:nvSpPr>
          <p:spPr>
            <a:xfrm>
              <a:off x="770230" y="5074422"/>
              <a:ext cx="292442" cy="61906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9" name="Group 8">
            <a:extLst>
              <a:ext uri="{FF2B5EF4-FFF2-40B4-BE49-F238E27FC236}">
                <a16:creationId xmlns:a16="http://schemas.microsoft.com/office/drawing/2014/main" id="{464C0EC3-6424-490D-93D3-088D53DC1874}"/>
              </a:ext>
            </a:extLst>
          </p:cNvPr>
          <p:cNvGrpSpPr/>
          <p:nvPr/>
        </p:nvGrpSpPr>
        <p:grpSpPr>
          <a:xfrm>
            <a:off x="1067098" y="5074317"/>
            <a:ext cx="2832809" cy="1026435"/>
            <a:chOff x="1067098" y="5074317"/>
            <a:chExt cx="2832809" cy="1026435"/>
          </a:xfrm>
        </p:grpSpPr>
        <p:grpSp>
          <p:nvGrpSpPr>
            <p:cNvPr id="89" name="Group 88">
              <a:extLst>
                <a:ext uri="{FF2B5EF4-FFF2-40B4-BE49-F238E27FC236}">
                  <a16:creationId xmlns:a16="http://schemas.microsoft.com/office/drawing/2014/main" id="{36032405-B240-4EAA-95AF-55447D95A786}"/>
                </a:ext>
              </a:extLst>
            </p:cNvPr>
            <p:cNvGrpSpPr/>
            <p:nvPr/>
          </p:nvGrpSpPr>
          <p:grpSpPr>
            <a:xfrm>
              <a:off x="1124654" y="5698130"/>
              <a:ext cx="2775253" cy="402622"/>
              <a:chOff x="4294335" y="5700428"/>
              <a:chExt cx="2775253" cy="402622"/>
            </a:xfrm>
          </p:grpSpPr>
          <p:sp>
            <p:nvSpPr>
              <p:cNvPr id="95" name="TextBox 22">
                <a:extLst>
                  <a:ext uri="{FF2B5EF4-FFF2-40B4-BE49-F238E27FC236}">
                    <a16:creationId xmlns:a16="http://schemas.microsoft.com/office/drawing/2014/main" id="{865AAE91-7A01-442C-99FE-042E329AD163}"/>
                  </a:ext>
                </a:extLst>
              </p:cNvPr>
              <p:cNvSpPr txBox="1"/>
              <p:nvPr/>
            </p:nvSpPr>
            <p:spPr>
              <a:xfrm>
                <a:off x="4444483" y="5733718"/>
                <a:ext cx="26251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metadata value</a:t>
                </a:r>
              </a:p>
            </p:txBody>
          </p:sp>
          <p:cxnSp>
            <p:nvCxnSpPr>
              <p:cNvPr id="96" name="Elbow Connector 24">
                <a:extLst>
                  <a:ext uri="{FF2B5EF4-FFF2-40B4-BE49-F238E27FC236}">
                    <a16:creationId xmlns:a16="http://schemas.microsoft.com/office/drawing/2014/main" id="{2ED0852D-BB55-4EF6-85E3-6C9F8E044A03}"/>
                  </a:ext>
                </a:extLst>
              </p:cNvPr>
              <p:cNvCxnSpPr>
                <a:cxnSpLocks/>
                <a:stCxn id="95" idx="1"/>
              </p:cNvCxnSpPr>
              <p:nvPr/>
            </p:nvCxnSpPr>
            <p:spPr>
              <a:xfrm rot="10800000">
                <a:off x="4294335" y="5700428"/>
                <a:ext cx="150148" cy="217957"/>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0" name="Rectangle 169">
              <a:extLst>
                <a:ext uri="{FF2B5EF4-FFF2-40B4-BE49-F238E27FC236}">
                  <a16:creationId xmlns:a16="http://schemas.microsoft.com/office/drawing/2014/main" id="{0DEEFD86-7AE8-41F3-B826-9F83B381344C}"/>
                </a:ext>
              </a:extLst>
            </p:cNvPr>
            <p:cNvSpPr>
              <a:spLocks noChangeAspect="1"/>
            </p:cNvSpPr>
            <p:nvPr/>
          </p:nvSpPr>
          <p:spPr>
            <a:xfrm>
              <a:off x="1067098" y="5074317"/>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6188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fade">
                                      <p:cBhvr>
                                        <p:cTn id="30" dur="500"/>
                                        <p:tgtEl>
                                          <p:spTgt spid="105"/>
                                        </p:tgtEl>
                                      </p:cBhvr>
                                    </p:animEffect>
                                  </p:childTnLst>
                                </p:cTn>
                              </p:par>
                              <p:par>
                                <p:cTn id="31" presetID="1" presetClass="entr" presetSubtype="0" fill="hold" nodeType="withEffect">
                                  <p:stCondLst>
                                    <p:cond delay="0"/>
                                  </p:stCondLst>
                                  <p:childTnLst>
                                    <p:set>
                                      <p:cBhvr>
                                        <p:cTn id="32" dur="1" fill="hold">
                                          <p:stCondLst>
                                            <p:cond delay="0"/>
                                          </p:stCondLst>
                                        </p:cTn>
                                        <p:tgtEl>
                                          <p:spTgt spid="142"/>
                                        </p:tgtEl>
                                        <p:attrNameLst>
                                          <p:attrName>style.visibility</p:attrName>
                                        </p:attrNameLst>
                                      </p:cBhvr>
                                      <p:to>
                                        <p:strVal val="visible"/>
                                      </p:to>
                                    </p:se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41"/>
                                        </p:tgtEl>
                                        <p:attrNameLst>
                                          <p:attrName>style.visibility</p:attrName>
                                        </p:attrNameLst>
                                      </p:cBhvr>
                                      <p:to>
                                        <p:strVal val="visible"/>
                                      </p:to>
                                    </p:set>
                                    <p:animEffect transition="in" filter="fade">
                                      <p:cBhvr>
                                        <p:cTn id="36" dur="500"/>
                                        <p:tgtEl>
                                          <p:spTgt spid="141"/>
                                        </p:tgtEl>
                                      </p:cBhvr>
                                    </p:animEffect>
                                  </p:childTnLst>
                                </p:cTn>
                              </p:par>
                              <p:par>
                                <p:cTn id="37" presetID="63" presetClass="path" presetSubtype="0" accel="50000" decel="50000" fill="hold" nodeType="withEffect">
                                  <p:stCondLst>
                                    <p:cond delay="0"/>
                                  </p:stCondLst>
                                  <p:childTnLst>
                                    <p:animMotion origin="layout" path="M 4.72222E-6 -1.48148E-6 L 0.25 -1.48148E-6 " pathEditMode="relative" rAng="0" ptsTypes="AA">
                                      <p:cBhvr>
                                        <p:cTn id="38" dur="2000" fill="hold"/>
                                        <p:tgtEl>
                                          <p:spTgt spid="142"/>
                                        </p:tgtEl>
                                        <p:attrNameLst>
                                          <p:attrName>ppt_x</p:attrName>
                                          <p:attrName>ppt_y</p:attrName>
                                        </p:attrNameLst>
                                      </p:cBhvr>
                                      <p:rCtr x="12500" y="0"/>
                                    </p:animMotion>
                                  </p:childTnLst>
                                </p:cTn>
                              </p:par>
                              <p:par>
                                <p:cTn id="39" presetID="63" presetClass="path" presetSubtype="0" accel="50000" decel="50000" fill="hold" grpId="1" nodeType="withEffect">
                                  <p:stCondLst>
                                    <p:cond delay="0"/>
                                  </p:stCondLst>
                                  <p:childTnLst>
                                    <p:animMotion origin="layout" path="M -3.33333E-6 -1.85185E-6 L 0.25 -1.85185E-6 " pathEditMode="relative" rAng="0" ptsTypes="AA">
                                      <p:cBhvr>
                                        <p:cTn id="40" dur="2000" fill="hold"/>
                                        <p:tgtEl>
                                          <p:spTgt spid="141"/>
                                        </p:tgtEl>
                                        <p:attrNameLst>
                                          <p:attrName>ppt_x</p:attrName>
                                          <p:attrName>ppt_y</p:attrName>
                                        </p:attrNameLst>
                                      </p:cBhvr>
                                      <p:rCtr x="12500" y="0"/>
                                    </p:animMotion>
                                  </p:childTnLst>
                                </p:cTn>
                              </p:par>
                              <p:par>
                                <p:cTn id="41" presetID="1" presetClass="exit" presetSubtype="0" fill="hold" nodeType="withEffect">
                                  <p:stCondLst>
                                    <p:cond delay="0"/>
                                  </p:stCondLst>
                                  <p:childTnLst>
                                    <p:set>
                                      <p:cBhvr>
                                        <p:cTn id="42" dur="1" fill="hold">
                                          <p:stCondLst>
                                            <p:cond delay="0"/>
                                          </p:stCondLst>
                                        </p:cTn>
                                        <p:tgtEl>
                                          <p:spTgt spid="142"/>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41"/>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64"/>
                                        </p:tgtEl>
                                        <p:attrNameLst>
                                          <p:attrName>style.visibility</p:attrName>
                                        </p:attrNameLst>
                                      </p:cBhvr>
                                      <p:to>
                                        <p:strVal val="visible"/>
                                      </p:to>
                                    </p:se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163"/>
                                        </p:tgtEl>
                                        <p:attrNameLst>
                                          <p:attrName>style.visibility</p:attrName>
                                        </p:attrNameLst>
                                      </p:cBhvr>
                                      <p:to>
                                        <p:strVal val="visible"/>
                                      </p:to>
                                    </p:set>
                                    <p:animEffect transition="in" filter="fade">
                                      <p:cBhvr>
                                        <p:cTn id="50" dur="500"/>
                                        <p:tgtEl>
                                          <p:spTgt spid="163"/>
                                        </p:tgtEl>
                                      </p:cBhvr>
                                    </p:animEffect>
                                  </p:childTnLst>
                                </p:cTn>
                              </p:par>
                              <p:par>
                                <p:cTn id="51" presetID="63" presetClass="path" presetSubtype="0" accel="50000" decel="50000" fill="hold" nodeType="withEffect">
                                  <p:stCondLst>
                                    <p:cond delay="0"/>
                                  </p:stCondLst>
                                  <p:childTnLst>
                                    <p:animMotion origin="layout" path="M 4.72222E-6 -1.48148E-6 L 0.25 -1.48148E-6 " pathEditMode="relative" rAng="0" ptsTypes="AA">
                                      <p:cBhvr>
                                        <p:cTn id="52" dur="2000" fill="hold"/>
                                        <p:tgtEl>
                                          <p:spTgt spid="164"/>
                                        </p:tgtEl>
                                        <p:attrNameLst>
                                          <p:attrName>ppt_x</p:attrName>
                                          <p:attrName>ppt_y</p:attrName>
                                        </p:attrNameLst>
                                      </p:cBhvr>
                                      <p:rCtr x="12500" y="0"/>
                                    </p:animMotion>
                                  </p:childTnLst>
                                </p:cTn>
                              </p:par>
                              <p:par>
                                <p:cTn id="53" presetID="63" presetClass="path" presetSubtype="0" accel="50000" decel="50000" fill="hold" grpId="1" nodeType="withEffect">
                                  <p:stCondLst>
                                    <p:cond delay="0"/>
                                  </p:stCondLst>
                                  <p:childTnLst>
                                    <p:animMotion origin="layout" path="M -3.33333E-6 -1.85185E-6 L 0.25 -1.85185E-6 " pathEditMode="relative" rAng="0" ptsTypes="AA">
                                      <p:cBhvr>
                                        <p:cTn id="54" dur="2000" fill="hold"/>
                                        <p:tgtEl>
                                          <p:spTgt spid="163"/>
                                        </p:tgtEl>
                                        <p:attrNameLst>
                                          <p:attrName>ppt_x</p:attrName>
                                          <p:attrName>ppt_y</p:attrName>
                                        </p:attrNameLst>
                                      </p:cBhvr>
                                      <p:rCtr x="12500" y="0"/>
                                    </p:animMotion>
                                  </p:childTnLst>
                                </p:cTn>
                              </p:par>
                              <p:par>
                                <p:cTn id="55" presetID="1" presetClass="exit" presetSubtype="0" fill="hold" nodeType="withEffect">
                                  <p:stCondLst>
                                    <p:cond delay="0"/>
                                  </p:stCondLst>
                                  <p:childTnLst>
                                    <p:set>
                                      <p:cBhvr>
                                        <p:cTn id="56" dur="1" fill="hold">
                                          <p:stCondLst>
                                            <p:cond delay="0"/>
                                          </p:stCondLst>
                                        </p:cTn>
                                        <p:tgtEl>
                                          <p:spTgt spid="164"/>
                                        </p:tgtEl>
                                        <p:attrNameLst>
                                          <p:attrName>style.visibility</p:attrName>
                                        </p:attrNameLst>
                                      </p:cBhvr>
                                      <p:to>
                                        <p:strVal val="hidden"/>
                                      </p:to>
                                    </p:set>
                                  </p:childTnLst>
                                </p:cTn>
                              </p:par>
                              <p:par>
                                <p:cTn id="57" presetID="1" presetClass="exit" presetSubtype="0" fill="hold" grpId="2" nodeType="withEffect">
                                  <p:stCondLst>
                                    <p:cond delay="0"/>
                                  </p:stCondLst>
                                  <p:childTnLst>
                                    <p:set>
                                      <p:cBhvr>
                                        <p:cTn id="58" dur="1" fill="hold">
                                          <p:stCondLst>
                                            <p:cond delay="0"/>
                                          </p:stCondLst>
                                        </p:cTn>
                                        <p:tgtEl>
                                          <p:spTgt spid="16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5" grpId="0" animBg="1"/>
      <p:bldP spid="46" grpId="0" animBg="1"/>
      <p:bldP spid="141" grpId="0" animBg="1"/>
      <p:bldP spid="141" grpId="1" animBg="1"/>
      <p:bldP spid="141" grpId="2" animBg="1"/>
      <p:bldP spid="163" grpId="0" animBg="1"/>
      <p:bldP spid="163" grpId="1" animBg="1"/>
      <p:bldP spid="163"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B3B1-BEC1-4E59-96D2-094B432F1977}"/>
              </a:ext>
            </a:extLst>
          </p:cNvPr>
          <p:cNvSpPr>
            <a:spLocks noGrp="1"/>
          </p:cNvSpPr>
          <p:nvPr>
            <p:ph type="title"/>
          </p:nvPr>
        </p:nvSpPr>
        <p:spPr>
          <a:xfrm>
            <a:off x="0" y="18255"/>
            <a:ext cx="9144000" cy="1325563"/>
          </a:xfrm>
        </p:spPr>
        <p:txBody>
          <a:bodyPr/>
          <a:lstStyle/>
          <a:p>
            <a:r>
              <a:rPr lang="en-US" sz="3800" dirty="0"/>
              <a:t>INT: In-band Network Telemetry</a:t>
            </a:r>
          </a:p>
        </p:txBody>
      </p:sp>
      <p:sp>
        <p:nvSpPr>
          <p:cNvPr id="3" name="Content Placeholder 2">
            <a:extLst>
              <a:ext uri="{FF2B5EF4-FFF2-40B4-BE49-F238E27FC236}">
                <a16:creationId xmlns:a16="http://schemas.microsoft.com/office/drawing/2014/main" id="{BC11CEA7-A434-4442-9D17-14921B40D2A8}"/>
              </a:ext>
            </a:extLst>
          </p:cNvPr>
          <p:cNvSpPr>
            <a:spLocks noGrp="1"/>
          </p:cNvSpPr>
          <p:nvPr>
            <p:ph idx="1"/>
          </p:nvPr>
        </p:nvSpPr>
        <p:spPr>
          <a:xfrm>
            <a:off x="260492" y="1521115"/>
            <a:ext cx="8883508" cy="580505"/>
          </a:xfrm>
        </p:spPr>
        <p:txBody>
          <a:bodyPr/>
          <a:lstStyle/>
          <a:p>
            <a:r>
              <a:rPr lang="en-US" dirty="0"/>
              <a:t>Add hop information (e.g., switch ID) onto the packet</a:t>
            </a:r>
          </a:p>
        </p:txBody>
      </p:sp>
      <p:sp>
        <p:nvSpPr>
          <p:cNvPr id="19" name="TextBox 22">
            <a:extLst>
              <a:ext uri="{FF2B5EF4-FFF2-40B4-BE49-F238E27FC236}">
                <a16:creationId xmlns:a16="http://schemas.microsoft.com/office/drawing/2014/main" id="{9B4EA8A7-E668-BF4A-BF1E-AC816D2D6AB4}"/>
              </a:ext>
            </a:extLst>
          </p:cNvPr>
          <p:cNvSpPr txBox="1"/>
          <p:nvPr/>
        </p:nvSpPr>
        <p:spPr>
          <a:xfrm>
            <a:off x="2312782" y="8974051"/>
            <a:ext cx="4407896"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mj-lt"/>
              </a:rPr>
              <a:t>INT metadata value</a:t>
            </a:r>
          </a:p>
        </p:txBody>
      </p:sp>
      <p:cxnSp>
        <p:nvCxnSpPr>
          <p:cNvPr id="20" name="Elbow Connector 24">
            <a:extLst>
              <a:ext uri="{FF2B5EF4-FFF2-40B4-BE49-F238E27FC236}">
                <a16:creationId xmlns:a16="http://schemas.microsoft.com/office/drawing/2014/main" id="{2A0A6AB2-DC5E-D249-9DCB-660ABDC3E3B0}"/>
              </a:ext>
            </a:extLst>
          </p:cNvPr>
          <p:cNvCxnSpPr>
            <a:cxnSpLocks/>
            <a:stCxn id="19" idx="1"/>
          </p:cNvCxnSpPr>
          <p:nvPr/>
        </p:nvCxnSpPr>
        <p:spPr>
          <a:xfrm rot="10800000">
            <a:off x="1600508" y="8960819"/>
            <a:ext cx="712275" cy="305621"/>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ED5CEF2-1C38-41A4-8E73-D9445797640F}"/>
              </a:ext>
            </a:extLst>
          </p:cNvPr>
          <p:cNvGrpSpPr/>
          <p:nvPr/>
        </p:nvGrpSpPr>
        <p:grpSpPr>
          <a:xfrm>
            <a:off x="11430145" y="1126332"/>
            <a:ext cx="5587491" cy="4290736"/>
            <a:chOff x="1135771" y="1711107"/>
            <a:chExt cx="5587491" cy="4290736"/>
          </a:xfrm>
        </p:grpSpPr>
        <p:sp>
          <p:nvSpPr>
            <p:cNvPr id="21" name="TextBox 25">
              <a:extLst>
                <a:ext uri="{FF2B5EF4-FFF2-40B4-BE49-F238E27FC236}">
                  <a16:creationId xmlns:a16="http://schemas.microsoft.com/office/drawing/2014/main" id="{52EA2028-B1CC-C44A-A7B3-D6A176B5AA8B}"/>
                </a:ext>
              </a:extLst>
            </p:cNvPr>
            <p:cNvSpPr txBox="1"/>
            <p:nvPr/>
          </p:nvSpPr>
          <p:spPr>
            <a:xfrm>
              <a:off x="4203841" y="5417068"/>
              <a:ext cx="2519421"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mj-lt"/>
                </a:rPr>
                <a:t>INT header</a:t>
              </a:r>
            </a:p>
          </p:txBody>
        </p:sp>
        <p:grpSp>
          <p:nvGrpSpPr>
            <p:cNvPr id="23" name="Group 22">
              <a:extLst>
                <a:ext uri="{FF2B5EF4-FFF2-40B4-BE49-F238E27FC236}">
                  <a16:creationId xmlns:a16="http://schemas.microsoft.com/office/drawing/2014/main" id="{C189306C-2589-4BBD-925F-896413FFAB7D}"/>
                </a:ext>
              </a:extLst>
            </p:cNvPr>
            <p:cNvGrpSpPr/>
            <p:nvPr/>
          </p:nvGrpSpPr>
          <p:grpSpPr>
            <a:xfrm>
              <a:off x="1135771" y="1711107"/>
              <a:ext cx="5587491" cy="3998349"/>
              <a:chOff x="1135771" y="1711107"/>
              <a:chExt cx="5587491" cy="3998349"/>
            </a:xfrm>
          </p:grpSpPr>
          <p:sp>
            <p:nvSpPr>
              <p:cNvPr id="6" name="Rectangle 5">
                <a:extLst>
                  <a:ext uri="{FF2B5EF4-FFF2-40B4-BE49-F238E27FC236}">
                    <a16:creationId xmlns:a16="http://schemas.microsoft.com/office/drawing/2014/main" id="{F71E23F2-7264-F845-8AEC-B9CC1E258692}"/>
                  </a:ext>
                </a:extLst>
              </p:cNvPr>
              <p:cNvSpPr/>
              <p:nvPr/>
            </p:nvSpPr>
            <p:spPr>
              <a:xfrm>
                <a:off x="3207547" y="3339636"/>
                <a:ext cx="3515711" cy="1466193"/>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B8FD9330-2AB1-1F45-873C-48D804DF61DB}"/>
                  </a:ext>
                </a:extLst>
              </p:cNvPr>
              <p:cNvSpPr/>
              <p:nvPr/>
            </p:nvSpPr>
            <p:spPr>
              <a:xfrm>
                <a:off x="2468848" y="3339635"/>
                <a:ext cx="734146" cy="1466193"/>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BEC04F47-1AF7-7B49-99CF-4B9EAEDFB877}"/>
                  </a:ext>
                </a:extLst>
              </p:cNvPr>
              <p:cNvSpPr/>
              <p:nvPr/>
            </p:nvSpPr>
            <p:spPr>
              <a:xfrm>
                <a:off x="1329546" y="3339635"/>
                <a:ext cx="1142126" cy="1466193"/>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ight Brace 12">
                <a:extLst>
                  <a:ext uri="{FF2B5EF4-FFF2-40B4-BE49-F238E27FC236}">
                    <a16:creationId xmlns:a16="http://schemas.microsoft.com/office/drawing/2014/main" id="{C9258BDA-67C8-7D42-8584-BB41FE07515D}"/>
                  </a:ext>
                </a:extLst>
              </p:cNvPr>
              <p:cNvSpPr/>
              <p:nvPr/>
            </p:nvSpPr>
            <p:spPr>
              <a:xfrm rot="16200000">
                <a:off x="2557935" y="2669174"/>
                <a:ext cx="558800" cy="7313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 name="TextBox 17">
                <a:extLst>
                  <a:ext uri="{FF2B5EF4-FFF2-40B4-BE49-F238E27FC236}">
                    <a16:creationId xmlns:a16="http://schemas.microsoft.com/office/drawing/2014/main" id="{97EDB6A8-7AB4-3140-8F23-44533EAD6029}"/>
                  </a:ext>
                </a:extLst>
              </p:cNvPr>
              <p:cNvSpPr txBox="1"/>
              <p:nvPr/>
            </p:nvSpPr>
            <p:spPr>
              <a:xfrm>
                <a:off x="2593967" y="1986675"/>
                <a:ext cx="82586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latin typeface="+mj-lt"/>
                  </a:rPr>
                  <a:t>INT</a:t>
                </a:r>
              </a:p>
            </p:txBody>
          </p:sp>
          <p:sp>
            <p:nvSpPr>
              <p:cNvPr id="15" name="Right Brace 14">
                <a:extLst>
                  <a:ext uri="{FF2B5EF4-FFF2-40B4-BE49-F238E27FC236}">
                    <a16:creationId xmlns:a16="http://schemas.microsoft.com/office/drawing/2014/main" id="{4B15D327-1410-3740-B572-4414A8C530D5}"/>
                  </a:ext>
                </a:extLst>
              </p:cNvPr>
              <p:cNvSpPr/>
              <p:nvPr/>
            </p:nvSpPr>
            <p:spPr>
              <a:xfrm rot="16200000">
                <a:off x="4686006" y="1289395"/>
                <a:ext cx="558800" cy="351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 name="Right Brace 15">
                <a:extLst>
                  <a:ext uri="{FF2B5EF4-FFF2-40B4-BE49-F238E27FC236}">
                    <a16:creationId xmlns:a16="http://schemas.microsoft.com/office/drawing/2014/main" id="{0F66527B-6CAE-3C49-B507-D4EDF9027C68}"/>
                  </a:ext>
                </a:extLst>
              </p:cNvPr>
              <p:cNvSpPr/>
              <p:nvPr/>
            </p:nvSpPr>
            <p:spPr>
              <a:xfrm rot="16200000">
                <a:off x="1621209" y="2438366"/>
                <a:ext cx="558800" cy="114212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7" name="TextBox 20">
                <a:extLst>
                  <a:ext uri="{FF2B5EF4-FFF2-40B4-BE49-F238E27FC236}">
                    <a16:creationId xmlns:a16="http://schemas.microsoft.com/office/drawing/2014/main" id="{DA27AD5E-41AD-8448-93CE-64CF93362E54}"/>
                  </a:ext>
                </a:extLst>
              </p:cNvPr>
              <p:cNvSpPr txBox="1"/>
              <p:nvPr/>
            </p:nvSpPr>
            <p:spPr>
              <a:xfrm>
                <a:off x="1135771" y="1711107"/>
                <a:ext cx="1475084" cy="95410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latin typeface="+mj-lt"/>
                  </a:rPr>
                  <a:t>Packet</a:t>
                </a:r>
              </a:p>
              <a:p>
                <a:pPr algn="ctr"/>
                <a:r>
                  <a:rPr lang="en-US" sz="2800" dirty="0">
                    <a:latin typeface="+mj-lt"/>
                  </a:rPr>
                  <a:t>Header</a:t>
                </a:r>
              </a:p>
            </p:txBody>
          </p:sp>
          <p:sp>
            <p:nvSpPr>
              <p:cNvPr id="18" name="TextBox 21">
                <a:extLst>
                  <a:ext uri="{FF2B5EF4-FFF2-40B4-BE49-F238E27FC236}">
                    <a16:creationId xmlns:a16="http://schemas.microsoft.com/office/drawing/2014/main" id="{5125F24C-11F8-8046-9534-327A7E0C0827}"/>
                  </a:ext>
                </a:extLst>
              </p:cNvPr>
              <p:cNvSpPr txBox="1"/>
              <p:nvPr/>
            </p:nvSpPr>
            <p:spPr>
              <a:xfrm>
                <a:off x="3787858" y="1957328"/>
                <a:ext cx="2928299"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latin typeface="+mj-lt"/>
                  </a:rPr>
                  <a:t>Packet Payload</a:t>
                </a:r>
              </a:p>
            </p:txBody>
          </p:sp>
          <p:cxnSp>
            <p:nvCxnSpPr>
              <p:cNvPr id="22" name="Elbow Connector 26">
                <a:extLst>
                  <a:ext uri="{FF2B5EF4-FFF2-40B4-BE49-F238E27FC236}">
                    <a16:creationId xmlns:a16="http://schemas.microsoft.com/office/drawing/2014/main" id="{276911FE-940B-0145-84D8-66D5B96B537A}"/>
                  </a:ext>
                </a:extLst>
              </p:cNvPr>
              <p:cNvCxnSpPr>
                <a:cxnSpLocks/>
                <a:stCxn id="21" idx="1"/>
                <a:endCxn id="8" idx="2"/>
              </p:cNvCxnSpPr>
              <p:nvPr/>
            </p:nvCxnSpPr>
            <p:spPr>
              <a:xfrm rot="10800000">
                <a:off x="2835921" y="4805828"/>
                <a:ext cx="1367920" cy="903628"/>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sp>
        <p:nvSpPr>
          <p:cNvPr id="39" name="Oval 38">
            <a:extLst>
              <a:ext uri="{FF2B5EF4-FFF2-40B4-BE49-F238E27FC236}">
                <a16:creationId xmlns:a16="http://schemas.microsoft.com/office/drawing/2014/main" id="{CC10E6FF-69CC-4C5D-A1A5-76525FAF54E8}"/>
              </a:ext>
            </a:extLst>
          </p:cNvPr>
          <p:cNvSpPr/>
          <p:nvPr/>
        </p:nvSpPr>
        <p:spPr>
          <a:xfrm>
            <a:off x="274320" y="3283418"/>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43CD279-5083-4E3F-931E-4479C117CC2C}"/>
              </a:ext>
            </a:extLst>
          </p:cNvPr>
          <p:cNvSpPr/>
          <p:nvPr/>
        </p:nvSpPr>
        <p:spPr>
          <a:xfrm>
            <a:off x="2834640" y="3283418"/>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08BC7D8-8951-4C46-A72D-BE98685D4C11}"/>
              </a:ext>
            </a:extLst>
          </p:cNvPr>
          <p:cNvSpPr/>
          <p:nvPr/>
        </p:nvSpPr>
        <p:spPr>
          <a:xfrm>
            <a:off x="5394960" y="3283418"/>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DE5FCE-C056-4DB1-B27B-6767A04A3DE0}"/>
              </a:ext>
            </a:extLst>
          </p:cNvPr>
          <p:cNvSpPr/>
          <p:nvPr/>
        </p:nvSpPr>
        <p:spPr>
          <a:xfrm>
            <a:off x="7955280" y="3284121"/>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2AE33C4C-3F0B-44FD-8BC1-5EB9B195516F}"/>
              </a:ext>
            </a:extLst>
          </p:cNvPr>
          <p:cNvCxnSpPr>
            <a:cxnSpLocks/>
            <a:stCxn id="39" idx="6"/>
            <a:endCxn id="40" idx="2"/>
          </p:cNvCxnSpPr>
          <p:nvPr/>
        </p:nvCxnSpPr>
        <p:spPr>
          <a:xfrm>
            <a:off x="1188720" y="3740618"/>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54DAB6E5-1352-4B31-B2CC-73A3691AEC3C}"/>
              </a:ext>
            </a:extLst>
          </p:cNvPr>
          <p:cNvCxnSpPr>
            <a:cxnSpLocks/>
            <a:stCxn id="40" idx="6"/>
            <a:endCxn id="45" idx="2"/>
          </p:cNvCxnSpPr>
          <p:nvPr/>
        </p:nvCxnSpPr>
        <p:spPr>
          <a:xfrm>
            <a:off x="3749040" y="3740618"/>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426BFAD-A1A5-4EB6-9F07-CFE9B4660D50}"/>
              </a:ext>
            </a:extLst>
          </p:cNvPr>
          <p:cNvCxnSpPr>
            <a:stCxn id="45" idx="6"/>
            <a:endCxn id="46" idx="2"/>
          </p:cNvCxnSpPr>
          <p:nvPr/>
        </p:nvCxnSpPr>
        <p:spPr>
          <a:xfrm>
            <a:off x="6309360" y="3740618"/>
            <a:ext cx="1645920" cy="703"/>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EFF8E283-BD61-495B-8A99-E5B37EC8A4EA}"/>
              </a:ext>
            </a:extLst>
          </p:cNvPr>
          <p:cNvGrpSpPr/>
          <p:nvPr/>
        </p:nvGrpSpPr>
        <p:grpSpPr>
          <a:xfrm>
            <a:off x="164592" y="2340864"/>
            <a:ext cx="1142752" cy="942554"/>
            <a:chOff x="164592" y="2340864"/>
            <a:chExt cx="1142752" cy="942554"/>
          </a:xfrm>
        </p:grpSpPr>
        <p:cxnSp>
          <p:nvCxnSpPr>
            <p:cNvPr id="55" name="Straight Connector 54">
              <a:extLst>
                <a:ext uri="{FF2B5EF4-FFF2-40B4-BE49-F238E27FC236}">
                  <a16:creationId xmlns:a16="http://schemas.microsoft.com/office/drawing/2014/main" id="{DBEC8E50-CDDF-4E3D-8DC4-C540C1337F60}"/>
                </a:ext>
              </a:extLst>
            </p:cNvPr>
            <p:cNvCxnSpPr>
              <a:cxnSpLocks/>
              <a:stCxn id="59" idx="2"/>
              <a:endCxn id="39" idx="0"/>
            </p:cNvCxnSpPr>
            <p:nvPr/>
          </p:nvCxnSpPr>
          <p:spPr>
            <a:xfrm flipH="1">
              <a:off x="731520" y="2987195"/>
              <a:ext cx="4448" cy="296223"/>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4ADC3814-1B55-4EA0-AD82-E9C87CF9BD56}"/>
                </a:ext>
              </a:extLst>
            </p:cNvPr>
            <p:cNvSpPr txBox="1"/>
            <p:nvPr/>
          </p:nvSpPr>
          <p:spPr>
            <a:xfrm>
              <a:off x="164592" y="2340864"/>
              <a:ext cx="1142752" cy="646331"/>
            </a:xfrm>
            <a:prstGeom prst="rect">
              <a:avLst/>
            </a:prstGeom>
            <a:ln>
              <a:noFill/>
            </a:ln>
          </p:spPr>
          <p:txBody>
            <a:bodyPr wrap="square" rtlCol="0">
              <a:spAutoFit/>
            </a:bodyPr>
            <a:lstStyle/>
            <a:p>
              <a:r>
                <a:rPr lang="en-US" b="1" dirty="0"/>
                <a:t>INT Source</a:t>
              </a:r>
            </a:p>
          </p:txBody>
        </p:sp>
      </p:grpSp>
      <p:cxnSp>
        <p:nvCxnSpPr>
          <p:cNvPr id="60" name="Straight Connector 59">
            <a:extLst>
              <a:ext uri="{FF2B5EF4-FFF2-40B4-BE49-F238E27FC236}">
                <a16:creationId xmlns:a16="http://schemas.microsoft.com/office/drawing/2014/main" id="{388C47B1-8F02-4EB5-87EB-F14BB595B173}"/>
              </a:ext>
            </a:extLst>
          </p:cNvPr>
          <p:cNvCxnSpPr>
            <a:cxnSpLocks/>
            <a:endCxn id="46" idx="7"/>
          </p:cNvCxnSpPr>
          <p:nvPr/>
        </p:nvCxnSpPr>
        <p:spPr>
          <a:xfrm flipH="1">
            <a:off x="39672000" y="6359348"/>
            <a:ext cx="215529" cy="16053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5D58B0E3-8091-4B88-B209-514F8CA1396B}"/>
              </a:ext>
            </a:extLst>
          </p:cNvPr>
          <p:cNvCxnSpPr>
            <a:cxnSpLocks/>
            <a:endCxn id="46" idx="0"/>
          </p:cNvCxnSpPr>
          <p:nvPr/>
        </p:nvCxnSpPr>
        <p:spPr>
          <a:xfrm flipH="1">
            <a:off x="39348711" y="2988234"/>
            <a:ext cx="187844" cy="295887"/>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Slide Number Placeholder 2">
            <a:extLst>
              <a:ext uri="{FF2B5EF4-FFF2-40B4-BE49-F238E27FC236}">
                <a16:creationId xmlns:a16="http://schemas.microsoft.com/office/drawing/2014/main" id="{AD92B792-5C4D-4201-B9AC-A378C99C6CD3}"/>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6</a:t>
            </a:fld>
            <a:endParaRPr lang="en-US" sz="1200" dirty="0">
              <a:solidFill>
                <a:schemeClr val="tx1">
                  <a:tint val="75000"/>
                </a:schemeClr>
              </a:solidFill>
            </a:endParaRPr>
          </a:p>
        </p:txBody>
      </p:sp>
      <p:sp>
        <p:nvSpPr>
          <p:cNvPr id="127" name="Rectangle 126">
            <a:extLst>
              <a:ext uri="{FF2B5EF4-FFF2-40B4-BE49-F238E27FC236}">
                <a16:creationId xmlns:a16="http://schemas.microsoft.com/office/drawing/2014/main" id="{B1BBC47A-51D4-408B-825F-4F9C4DD9C1CD}"/>
              </a:ext>
            </a:extLst>
          </p:cNvPr>
          <p:cNvSpPr>
            <a:spLocks noChangeAspect="1"/>
          </p:cNvSpPr>
          <p:nvPr/>
        </p:nvSpPr>
        <p:spPr>
          <a:xfrm>
            <a:off x="4541082" y="7787095"/>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TextBox 17">
            <a:extLst>
              <a:ext uri="{FF2B5EF4-FFF2-40B4-BE49-F238E27FC236}">
                <a16:creationId xmlns:a16="http://schemas.microsoft.com/office/drawing/2014/main" id="{59387134-8AF2-43DF-8D73-2345D56607A7}"/>
              </a:ext>
            </a:extLst>
          </p:cNvPr>
          <p:cNvSpPr txBox="1"/>
          <p:nvPr/>
        </p:nvSpPr>
        <p:spPr>
          <a:xfrm>
            <a:off x="4326224" y="7241607"/>
            <a:ext cx="394615" cy="24662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a:t>
            </a:r>
          </a:p>
        </p:txBody>
      </p:sp>
      <p:grpSp>
        <p:nvGrpSpPr>
          <p:cNvPr id="129" name="Group 128">
            <a:extLst>
              <a:ext uri="{FF2B5EF4-FFF2-40B4-BE49-F238E27FC236}">
                <a16:creationId xmlns:a16="http://schemas.microsoft.com/office/drawing/2014/main" id="{3CB2C0D0-9F6F-4C75-8652-4688C57572A2}"/>
              </a:ext>
            </a:extLst>
          </p:cNvPr>
          <p:cNvGrpSpPr/>
          <p:nvPr/>
        </p:nvGrpSpPr>
        <p:grpSpPr>
          <a:xfrm>
            <a:off x="4250447" y="7787417"/>
            <a:ext cx="1694714" cy="1123769"/>
            <a:chOff x="760991" y="5008884"/>
            <a:chExt cx="1694714" cy="1123769"/>
          </a:xfrm>
        </p:grpSpPr>
        <p:sp>
          <p:nvSpPr>
            <p:cNvPr id="130" name="TextBox 25">
              <a:extLst>
                <a:ext uri="{FF2B5EF4-FFF2-40B4-BE49-F238E27FC236}">
                  <a16:creationId xmlns:a16="http://schemas.microsoft.com/office/drawing/2014/main" id="{EF30E4CE-ABCE-4012-B42E-5B89139A9723}"/>
                </a:ext>
              </a:extLst>
            </p:cNvPr>
            <p:cNvSpPr txBox="1"/>
            <p:nvPr/>
          </p:nvSpPr>
          <p:spPr>
            <a:xfrm>
              <a:off x="1452112" y="5886026"/>
              <a:ext cx="1003593" cy="24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header</a:t>
              </a:r>
            </a:p>
          </p:txBody>
        </p:sp>
        <p:sp>
          <p:nvSpPr>
            <p:cNvPr id="131" name="Rectangle 130">
              <a:extLst>
                <a:ext uri="{FF2B5EF4-FFF2-40B4-BE49-F238E27FC236}">
                  <a16:creationId xmlns:a16="http://schemas.microsoft.com/office/drawing/2014/main" id="{88AE0386-3ED7-415C-8015-260B674BBE49}"/>
                </a:ext>
              </a:extLst>
            </p:cNvPr>
            <p:cNvSpPr/>
            <p:nvPr/>
          </p:nvSpPr>
          <p:spPr>
            <a:xfrm>
              <a:off x="760991" y="5008884"/>
              <a:ext cx="292442" cy="61906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32" name="Elbow Connector 26">
              <a:extLst>
                <a:ext uri="{FF2B5EF4-FFF2-40B4-BE49-F238E27FC236}">
                  <a16:creationId xmlns:a16="http://schemas.microsoft.com/office/drawing/2014/main" id="{2AF65F02-E491-4841-A5CA-B0A0B21C5532}"/>
                </a:ext>
              </a:extLst>
            </p:cNvPr>
            <p:cNvCxnSpPr>
              <a:cxnSpLocks/>
              <a:stCxn id="130" idx="1"/>
              <a:endCxn id="131" idx="2"/>
            </p:cNvCxnSpPr>
            <p:nvPr/>
          </p:nvCxnSpPr>
          <p:spPr>
            <a:xfrm rot="10800000">
              <a:off x="907213" y="5627947"/>
              <a:ext cx="544900" cy="381393"/>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3" name="Rectangle 132">
            <a:extLst>
              <a:ext uri="{FF2B5EF4-FFF2-40B4-BE49-F238E27FC236}">
                <a16:creationId xmlns:a16="http://schemas.microsoft.com/office/drawing/2014/main" id="{2195EE6B-15DD-436C-A7CA-D7B74977D196}"/>
              </a:ext>
            </a:extLst>
          </p:cNvPr>
          <p:cNvSpPr>
            <a:spLocks noChangeAspect="1"/>
          </p:cNvSpPr>
          <p:nvPr/>
        </p:nvSpPr>
        <p:spPr>
          <a:xfrm>
            <a:off x="4656596" y="7787095"/>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34" name="Group 133">
            <a:extLst>
              <a:ext uri="{FF2B5EF4-FFF2-40B4-BE49-F238E27FC236}">
                <a16:creationId xmlns:a16="http://schemas.microsoft.com/office/drawing/2014/main" id="{06A0F323-BB51-4432-8DD0-B10751B76D73}"/>
              </a:ext>
            </a:extLst>
          </p:cNvPr>
          <p:cNvGrpSpPr/>
          <p:nvPr/>
        </p:nvGrpSpPr>
        <p:grpSpPr>
          <a:xfrm>
            <a:off x="4597364" y="8411962"/>
            <a:ext cx="2775253" cy="402622"/>
            <a:chOff x="4294335" y="5700428"/>
            <a:chExt cx="2775253" cy="402622"/>
          </a:xfrm>
        </p:grpSpPr>
        <p:sp>
          <p:nvSpPr>
            <p:cNvPr id="135" name="TextBox 22">
              <a:extLst>
                <a:ext uri="{FF2B5EF4-FFF2-40B4-BE49-F238E27FC236}">
                  <a16:creationId xmlns:a16="http://schemas.microsoft.com/office/drawing/2014/main" id="{EF39ECDE-435B-491A-8555-F6C723347AEA}"/>
                </a:ext>
              </a:extLst>
            </p:cNvPr>
            <p:cNvSpPr txBox="1"/>
            <p:nvPr/>
          </p:nvSpPr>
          <p:spPr>
            <a:xfrm>
              <a:off x="4444483" y="5733718"/>
              <a:ext cx="26251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metadata value</a:t>
              </a:r>
            </a:p>
          </p:txBody>
        </p:sp>
        <p:cxnSp>
          <p:nvCxnSpPr>
            <p:cNvPr id="136" name="Elbow Connector 24">
              <a:extLst>
                <a:ext uri="{FF2B5EF4-FFF2-40B4-BE49-F238E27FC236}">
                  <a16:creationId xmlns:a16="http://schemas.microsoft.com/office/drawing/2014/main" id="{2D0844E7-A166-483C-8A73-1157DD0B39FC}"/>
                </a:ext>
              </a:extLst>
            </p:cNvPr>
            <p:cNvCxnSpPr>
              <a:cxnSpLocks/>
              <a:stCxn id="135" idx="1"/>
            </p:cNvCxnSpPr>
            <p:nvPr/>
          </p:nvCxnSpPr>
          <p:spPr>
            <a:xfrm rot="10800000">
              <a:off x="4294335" y="5700428"/>
              <a:ext cx="150148" cy="217957"/>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183033DE-0394-4654-8B7C-1B7A8906ED81}"/>
              </a:ext>
            </a:extLst>
          </p:cNvPr>
          <p:cNvGrpSpPr/>
          <p:nvPr/>
        </p:nvGrpSpPr>
        <p:grpSpPr>
          <a:xfrm>
            <a:off x="4892788" y="6995915"/>
            <a:ext cx="1408831" cy="1410151"/>
            <a:chOff x="1052865" y="4217796"/>
            <a:chExt cx="1408831" cy="1410151"/>
          </a:xfrm>
        </p:grpSpPr>
        <p:sp>
          <p:nvSpPr>
            <p:cNvPr id="138" name="Rectangle 137">
              <a:extLst>
                <a:ext uri="{FF2B5EF4-FFF2-40B4-BE49-F238E27FC236}">
                  <a16:creationId xmlns:a16="http://schemas.microsoft.com/office/drawing/2014/main" id="{4CC1F6EB-6726-4242-87FF-58E8A2925D4D}"/>
                </a:ext>
              </a:extLst>
            </p:cNvPr>
            <p:cNvSpPr/>
            <p:nvPr/>
          </p:nvSpPr>
          <p:spPr>
            <a:xfrm>
              <a:off x="1052865" y="5008885"/>
              <a:ext cx="14004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ight Brace 138">
              <a:extLst>
                <a:ext uri="{FF2B5EF4-FFF2-40B4-BE49-F238E27FC236}">
                  <a16:creationId xmlns:a16="http://schemas.microsoft.com/office/drawing/2014/main" id="{9DA708E9-43BF-48C2-AFA6-6E2128DDDDE0}"/>
                </a:ext>
              </a:extLst>
            </p:cNvPr>
            <p:cNvSpPr/>
            <p:nvPr/>
          </p:nvSpPr>
          <p:spPr>
            <a:xfrm rot="16200000">
              <a:off x="1637506" y="4185204"/>
              <a:ext cx="235939" cy="1400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0" name="TextBox 21">
              <a:extLst>
                <a:ext uri="{FF2B5EF4-FFF2-40B4-BE49-F238E27FC236}">
                  <a16:creationId xmlns:a16="http://schemas.microsoft.com/office/drawing/2014/main" id="{C5A34185-617C-47A9-A475-EF1A6EAEE8CB}"/>
                </a:ext>
              </a:extLst>
            </p:cNvPr>
            <p:cNvSpPr txBox="1"/>
            <p:nvPr/>
          </p:nvSpPr>
          <p:spPr>
            <a:xfrm>
              <a:off x="1295230" y="4217796"/>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grpSp>
      <p:sp>
        <p:nvSpPr>
          <p:cNvPr id="141" name="Rectangle 140">
            <a:extLst>
              <a:ext uri="{FF2B5EF4-FFF2-40B4-BE49-F238E27FC236}">
                <a16:creationId xmlns:a16="http://schemas.microsoft.com/office/drawing/2014/main" id="{67100E6D-30B4-4EE6-A095-5EBB55F74E5E}"/>
              </a:ext>
            </a:extLst>
          </p:cNvPr>
          <p:cNvSpPr>
            <a:spLocks noChangeAspect="1"/>
          </p:cNvSpPr>
          <p:nvPr/>
        </p:nvSpPr>
        <p:spPr>
          <a:xfrm>
            <a:off x="4773926" y="7787095"/>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2" name="Group 141">
            <a:extLst>
              <a:ext uri="{FF2B5EF4-FFF2-40B4-BE49-F238E27FC236}">
                <a16:creationId xmlns:a16="http://schemas.microsoft.com/office/drawing/2014/main" id="{C28F6704-5034-4E25-98B6-9177F1467614}"/>
              </a:ext>
            </a:extLst>
          </p:cNvPr>
          <p:cNvGrpSpPr/>
          <p:nvPr/>
        </p:nvGrpSpPr>
        <p:grpSpPr>
          <a:xfrm>
            <a:off x="3574464" y="6996043"/>
            <a:ext cx="677859" cy="1409473"/>
            <a:chOff x="84256" y="4218473"/>
            <a:chExt cx="677859" cy="1409473"/>
          </a:xfrm>
        </p:grpSpPr>
        <p:sp>
          <p:nvSpPr>
            <p:cNvPr id="145" name="Rectangle 144">
              <a:extLst>
                <a:ext uri="{FF2B5EF4-FFF2-40B4-BE49-F238E27FC236}">
                  <a16:creationId xmlns:a16="http://schemas.microsoft.com/office/drawing/2014/main" id="{B5394F4E-856F-436E-962D-81CB0CC16D0A}"/>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6" name="Right Brace 145">
              <a:extLst>
                <a:ext uri="{FF2B5EF4-FFF2-40B4-BE49-F238E27FC236}">
                  <a16:creationId xmlns:a16="http://schemas.microsoft.com/office/drawing/2014/main" id="{BAC35F4A-49E0-4091-ACD5-C970145A2986}"/>
                </a:ext>
              </a:extLst>
            </p:cNvPr>
            <p:cNvSpPr/>
            <p:nvPr/>
          </p:nvSpPr>
          <p:spPr>
            <a:xfrm rot="16200000">
              <a:off x="416667" y="4641985"/>
              <a:ext cx="235939" cy="4549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7" name="TextBox 20">
              <a:extLst>
                <a:ext uri="{FF2B5EF4-FFF2-40B4-BE49-F238E27FC236}">
                  <a16:creationId xmlns:a16="http://schemas.microsoft.com/office/drawing/2014/main" id="{8442AA4C-D52F-4F16-B4A4-EA57867BA145}"/>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sp>
        <p:nvSpPr>
          <p:cNvPr id="150" name="Rectangle 149">
            <a:extLst>
              <a:ext uri="{FF2B5EF4-FFF2-40B4-BE49-F238E27FC236}">
                <a16:creationId xmlns:a16="http://schemas.microsoft.com/office/drawing/2014/main" id="{CF44F323-DA11-4B72-AF93-7075C00A4DCE}"/>
              </a:ext>
            </a:extLst>
          </p:cNvPr>
          <p:cNvSpPr>
            <a:spLocks noChangeAspect="1"/>
          </p:cNvSpPr>
          <p:nvPr/>
        </p:nvSpPr>
        <p:spPr>
          <a:xfrm>
            <a:off x="11430145" y="6798822"/>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1" name="TextBox 17">
            <a:extLst>
              <a:ext uri="{FF2B5EF4-FFF2-40B4-BE49-F238E27FC236}">
                <a16:creationId xmlns:a16="http://schemas.microsoft.com/office/drawing/2014/main" id="{06323882-6606-430C-B3E0-5E8F4DBFA401}"/>
              </a:ext>
            </a:extLst>
          </p:cNvPr>
          <p:cNvSpPr txBox="1"/>
          <p:nvPr/>
        </p:nvSpPr>
        <p:spPr>
          <a:xfrm>
            <a:off x="11215287" y="6253334"/>
            <a:ext cx="394615" cy="24662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a:t>
            </a:r>
          </a:p>
        </p:txBody>
      </p:sp>
      <p:sp>
        <p:nvSpPr>
          <p:cNvPr id="152" name="TextBox 25">
            <a:extLst>
              <a:ext uri="{FF2B5EF4-FFF2-40B4-BE49-F238E27FC236}">
                <a16:creationId xmlns:a16="http://schemas.microsoft.com/office/drawing/2014/main" id="{74E97DAE-BAE7-47EE-9F77-555350DD3969}"/>
              </a:ext>
            </a:extLst>
          </p:cNvPr>
          <p:cNvSpPr txBox="1"/>
          <p:nvPr/>
        </p:nvSpPr>
        <p:spPr>
          <a:xfrm>
            <a:off x="11830631" y="7676286"/>
            <a:ext cx="1003593" cy="24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header</a:t>
            </a:r>
          </a:p>
        </p:txBody>
      </p:sp>
      <p:sp>
        <p:nvSpPr>
          <p:cNvPr id="153" name="Rectangle 152">
            <a:extLst>
              <a:ext uri="{FF2B5EF4-FFF2-40B4-BE49-F238E27FC236}">
                <a16:creationId xmlns:a16="http://schemas.microsoft.com/office/drawing/2014/main" id="{7467B25A-3C67-464E-B3C2-EE704FA0D764}"/>
              </a:ext>
            </a:extLst>
          </p:cNvPr>
          <p:cNvSpPr/>
          <p:nvPr/>
        </p:nvSpPr>
        <p:spPr>
          <a:xfrm>
            <a:off x="11139510" y="6799144"/>
            <a:ext cx="292442" cy="61906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4" name="Elbow Connector 26">
            <a:extLst>
              <a:ext uri="{FF2B5EF4-FFF2-40B4-BE49-F238E27FC236}">
                <a16:creationId xmlns:a16="http://schemas.microsoft.com/office/drawing/2014/main" id="{F17B5F21-D9A1-472D-B0A5-767E623CDD9E}"/>
              </a:ext>
            </a:extLst>
          </p:cNvPr>
          <p:cNvCxnSpPr>
            <a:cxnSpLocks/>
            <a:stCxn id="152" idx="1"/>
            <a:endCxn id="153" idx="2"/>
          </p:cNvCxnSpPr>
          <p:nvPr/>
        </p:nvCxnSpPr>
        <p:spPr>
          <a:xfrm rot="10800000">
            <a:off x="11285732" y="7418207"/>
            <a:ext cx="544900" cy="381393"/>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741397CE-F90B-4BB2-9571-AC807726D244}"/>
              </a:ext>
            </a:extLst>
          </p:cNvPr>
          <p:cNvSpPr>
            <a:spLocks noChangeAspect="1"/>
          </p:cNvSpPr>
          <p:nvPr/>
        </p:nvSpPr>
        <p:spPr>
          <a:xfrm>
            <a:off x="11545659" y="6798822"/>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6" name="Group 155">
            <a:extLst>
              <a:ext uri="{FF2B5EF4-FFF2-40B4-BE49-F238E27FC236}">
                <a16:creationId xmlns:a16="http://schemas.microsoft.com/office/drawing/2014/main" id="{DAB7D1A4-EFFE-4DEA-BF41-E5DFE151CE9C}"/>
              </a:ext>
            </a:extLst>
          </p:cNvPr>
          <p:cNvGrpSpPr/>
          <p:nvPr/>
        </p:nvGrpSpPr>
        <p:grpSpPr>
          <a:xfrm>
            <a:off x="11486427" y="7423689"/>
            <a:ext cx="2775253" cy="402622"/>
            <a:chOff x="4294335" y="5700428"/>
            <a:chExt cx="2775253" cy="402622"/>
          </a:xfrm>
        </p:grpSpPr>
        <p:sp>
          <p:nvSpPr>
            <p:cNvPr id="157" name="TextBox 22">
              <a:extLst>
                <a:ext uri="{FF2B5EF4-FFF2-40B4-BE49-F238E27FC236}">
                  <a16:creationId xmlns:a16="http://schemas.microsoft.com/office/drawing/2014/main" id="{CBB87878-83D3-4CE7-AB2A-D475EC8075EB}"/>
                </a:ext>
              </a:extLst>
            </p:cNvPr>
            <p:cNvSpPr txBox="1"/>
            <p:nvPr/>
          </p:nvSpPr>
          <p:spPr>
            <a:xfrm>
              <a:off x="4444483" y="5733718"/>
              <a:ext cx="26251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metadata value</a:t>
              </a:r>
            </a:p>
          </p:txBody>
        </p:sp>
        <p:cxnSp>
          <p:nvCxnSpPr>
            <p:cNvPr id="158" name="Elbow Connector 24">
              <a:extLst>
                <a:ext uri="{FF2B5EF4-FFF2-40B4-BE49-F238E27FC236}">
                  <a16:creationId xmlns:a16="http://schemas.microsoft.com/office/drawing/2014/main" id="{6794645C-8716-4C0A-BF31-B02FCDC4F4A6}"/>
                </a:ext>
              </a:extLst>
            </p:cNvPr>
            <p:cNvCxnSpPr>
              <a:cxnSpLocks/>
              <a:stCxn id="157" idx="1"/>
            </p:cNvCxnSpPr>
            <p:nvPr/>
          </p:nvCxnSpPr>
          <p:spPr>
            <a:xfrm rot="10800000">
              <a:off x="4294335" y="5700428"/>
              <a:ext cx="150148" cy="217957"/>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D53F38D7-2C0B-497A-8F69-EC45A6851AEA}"/>
              </a:ext>
            </a:extLst>
          </p:cNvPr>
          <p:cNvGrpSpPr/>
          <p:nvPr/>
        </p:nvGrpSpPr>
        <p:grpSpPr>
          <a:xfrm>
            <a:off x="11781851" y="6007642"/>
            <a:ext cx="1408831" cy="1410151"/>
            <a:chOff x="1052865" y="4217796"/>
            <a:chExt cx="1408831" cy="1410151"/>
          </a:xfrm>
        </p:grpSpPr>
        <p:sp>
          <p:nvSpPr>
            <p:cNvPr id="160" name="Rectangle 159">
              <a:extLst>
                <a:ext uri="{FF2B5EF4-FFF2-40B4-BE49-F238E27FC236}">
                  <a16:creationId xmlns:a16="http://schemas.microsoft.com/office/drawing/2014/main" id="{0903868B-57F0-4049-ADF8-28E6B5ADCBD9}"/>
                </a:ext>
              </a:extLst>
            </p:cNvPr>
            <p:cNvSpPr/>
            <p:nvPr/>
          </p:nvSpPr>
          <p:spPr>
            <a:xfrm>
              <a:off x="1052865" y="5008885"/>
              <a:ext cx="14004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1" name="Right Brace 160">
              <a:extLst>
                <a:ext uri="{FF2B5EF4-FFF2-40B4-BE49-F238E27FC236}">
                  <a16:creationId xmlns:a16="http://schemas.microsoft.com/office/drawing/2014/main" id="{63BA5775-4469-409A-B1F8-37177BD51D36}"/>
                </a:ext>
              </a:extLst>
            </p:cNvPr>
            <p:cNvSpPr/>
            <p:nvPr/>
          </p:nvSpPr>
          <p:spPr>
            <a:xfrm rot="16200000">
              <a:off x="1637506" y="4185204"/>
              <a:ext cx="235939" cy="1400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2" name="TextBox 21">
              <a:extLst>
                <a:ext uri="{FF2B5EF4-FFF2-40B4-BE49-F238E27FC236}">
                  <a16:creationId xmlns:a16="http://schemas.microsoft.com/office/drawing/2014/main" id="{766A7D5F-F9AF-49E1-B776-5DBB78C24ABC}"/>
                </a:ext>
              </a:extLst>
            </p:cNvPr>
            <p:cNvSpPr txBox="1"/>
            <p:nvPr/>
          </p:nvSpPr>
          <p:spPr>
            <a:xfrm>
              <a:off x="1295230" y="4217796"/>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grpSp>
      <p:sp>
        <p:nvSpPr>
          <p:cNvPr id="163" name="Rectangle 162">
            <a:extLst>
              <a:ext uri="{FF2B5EF4-FFF2-40B4-BE49-F238E27FC236}">
                <a16:creationId xmlns:a16="http://schemas.microsoft.com/office/drawing/2014/main" id="{537764F9-D156-4EC1-B417-914F290EF016}"/>
              </a:ext>
            </a:extLst>
          </p:cNvPr>
          <p:cNvSpPr>
            <a:spLocks noChangeAspect="1"/>
          </p:cNvSpPr>
          <p:nvPr/>
        </p:nvSpPr>
        <p:spPr>
          <a:xfrm>
            <a:off x="11662989" y="6798822"/>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64" name="Group 163">
            <a:extLst>
              <a:ext uri="{FF2B5EF4-FFF2-40B4-BE49-F238E27FC236}">
                <a16:creationId xmlns:a16="http://schemas.microsoft.com/office/drawing/2014/main" id="{652378F0-DFCC-47E0-8FDE-C0F973BF4C0E}"/>
              </a:ext>
            </a:extLst>
          </p:cNvPr>
          <p:cNvGrpSpPr/>
          <p:nvPr/>
        </p:nvGrpSpPr>
        <p:grpSpPr>
          <a:xfrm>
            <a:off x="10463527" y="6007770"/>
            <a:ext cx="677859" cy="1409473"/>
            <a:chOff x="84256" y="4218473"/>
            <a:chExt cx="677859" cy="1409473"/>
          </a:xfrm>
        </p:grpSpPr>
        <p:sp>
          <p:nvSpPr>
            <p:cNvPr id="165" name="Rectangle 164">
              <a:extLst>
                <a:ext uri="{FF2B5EF4-FFF2-40B4-BE49-F238E27FC236}">
                  <a16:creationId xmlns:a16="http://schemas.microsoft.com/office/drawing/2014/main" id="{6B65162B-85EF-4FB5-AA0F-EB1808DEC303}"/>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6" name="Right Brace 165">
              <a:extLst>
                <a:ext uri="{FF2B5EF4-FFF2-40B4-BE49-F238E27FC236}">
                  <a16:creationId xmlns:a16="http://schemas.microsoft.com/office/drawing/2014/main" id="{B548E711-A198-4EF4-B042-B9B07992E6AC}"/>
                </a:ext>
              </a:extLst>
            </p:cNvPr>
            <p:cNvSpPr/>
            <p:nvPr/>
          </p:nvSpPr>
          <p:spPr>
            <a:xfrm rot="16200000">
              <a:off x="416667" y="4641985"/>
              <a:ext cx="235939" cy="4549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7" name="TextBox 20">
              <a:extLst>
                <a:ext uri="{FF2B5EF4-FFF2-40B4-BE49-F238E27FC236}">
                  <a16:creationId xmlns:a16="http://schemas.microsoft.com/office/drawing/2014/main" id="{A7A82605-FF48-45C0-AFB9-81494CCBA6E7}"/>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sp>
        <p:nvSpPr>
          <p:cNvPr id="168" name="Rectangle 167">
            <a:extLst>
              <a:ext uri="{FF2B5EF4-FFF2-40B4-BE49-F238E27FC236}">
                <a16:creationId xmlns:a16="http://schemas.microsoft.com/office/drawing/2014/main" id="{723A00C5-E771-4131-B7BF-20003D0DE44B}"/>
              </a:ext>
            </a:extLst>
          </p:cNvPr>
          <p:cNvSpPr/>
          <p:nvPr/>
        </p:nvSpPr>
        <p:spPr>
          <a:xfrm>
            <a:off x="11145057" y="6794218"/>
            <a:ext cx="641140" cy="6190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 name="Group 3">
            <a:extLst>
              <a:ext uri="{FF2B5EF4-FFF2-40B4-BE49-F238E27FC236}">
                <a16:creationId xmlns:a16="http://schemas.microsoft.com/office/drawing/2014/main" id="{77D10CCD-19FD-4778-BC37-561B86F47225}"/>
              </a:ext>
            </a:extLst>
          </p:cNvPr>
          <p:cNvGrpSpPr/>
          <p:nvPr/>
        </p:nvGrpSpPr>
        <p:grpSpPr>
          <a:xfrm>
            <a:off x="101754" y="4282083"/>
            <a:ext cx="3798153" cy="1915271"/>
            <a:chOff x="101754" y="4282083"/>
            <a:chExt cx="3798153" cy="1915271"/>
          </a:xfrm>
        </p:grpSpPr>
        <p:grpSp>
          <p:nvGrpSpPr>
            <p:cNvPr id="5" name="Group 4">
              <a:extLst>
                <a:ext uri="{FF2B5EF4-FFF2-40B4-BE49-F238E27FC236}">
                  <a16:creationId xmlns:a16="http://schemas.microsoft.com/office/drawing/2014/main" id="{F96DBEFD-E6B8-496D-B17C-3B3A4223A0A7}"/>
                </a:ext>
              </a:extLst>
            </p:cNvPr>
            <p:cNvGrpSpPr/>
            <p:nvPr/>
          </p:nvGrpSpPr>
          <p:grpSpPr>
            <a:xfrm>
              <a:off x="101754" y="4282083"/>
              <a:ext cx="2727155" cy="1412972"/>
              <a:chOff x="101754" y="4282083"/>
              <a:chExt cx="2727155" cy="1412972"/>
            </a:xfrm>
          </p:grpSpPr>
          <p:sp>
            <p:nvSpPr>
              <p:cNvPr id="85" name="Rectangle 84">
                <a:extLst>
                  <a:ext uri="{FF2B5EF4-FFF2-40B4-BE49-F238E27FC236}">
                    <a16:creationId xmlns:a16="http://schemas.microsoft.com/office/drawing/2014/main" id="{8CE5F322-65EC-47E9-A951-68ADB917B68E}"/>
                  </a:ext>
                </a:extLst>
              </p:cNvPr>
              <p:cNvSpPr>
                <a:spLocks noChangeAspect="1"/>
              </p:cNvSpPr>
              <p:nvPr/>
            </p:nvSpPr>
            <p:spPr>
              <a:xfrm>
                <a:off x="1068372"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TextBox 17">
                <a:extLst>
                  <a:ext uri="{FF2B5EF4-FFF2-40B4-BE49-F238E27FC236}">
                    <a16:creationId xmlns:a16="http://schemas.microsoft.com/office/drawing/2014/main" id="{F43F8F04-7C36-40C7-BC1D-C672A480EBDE}"/>
                  </a:ext>
                </a:extLst>
              </p:cNvPr>
              <p:cNvSpPr txBox="1"/>
              <p:nvPr/>
            </p:nvSpPr>
            <p:spPr>
              <a:xfrm>
                <a:off x="853514" y="4527775"/>
                <a:ext cx="394615" cy="24662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a:t>
                </a:r>
              </a:p>
            </p:txBody>
          </p:sp>
          <p:sp>
            <p:nvSpPr>
              <p:cNvPr id="98" name="Rectangle 97">
                <a:extLst>
                  <a:ext uri="{FF2B5EF4-FFF2-40B4-BE49-F238E27FC236}">
                    <a16:creationId xmlns:a16="http://schemas.microsoft.com/office/drawing/2014/main" id="{F9817CAA-1A84-48F5-B8BD-22FA7F1CCBF2}"/>
                  </a:ext>
                </a:extLst>
              </p:cNvPr>
              <p:cNvSpPr/>
              <p:nvPr/>
            </p:nvSpPr>
            <p:spPr>
              <a:xfrm>
                <a:off x="777737" y="5073585"/>
                <a:ext cx="292442" cy="61906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C0B0610E-C225-42C8-A281-C74D07253DD3}"/>
                  </a:ext>
                </a:extLst>
              </p:cNvPr>
              <p:cNvSpPr>
                <a:spLocks noChangeAspect="1"/>
              </p:cNvSpPr>
              <p:nvPr/>
            </p:nvSpPr>
            <p:spPr>
              <a:xfrm>
                <a:off x="118388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91" name="Group 90">
                <a:extLst>
                  <a:ext uri="{FF2B5EF4-FFF2-40B4-BE49-F238E27FC236}">
                    <a16:creationId xmlns:a16="http://schemas.microsoft.com/office/drawing/2014/main" id="{E2245DF1-8C1A-4FB4-AD70-E28FB9E7D500}"/>
                  </a:ext>
                </a:extLst>
              </p:cNvPr>
              <p:cNvGrpSpPr/>
              <p:nvPr/>
            </p:nvGrpSpPr>
            <p:grpSpPr>
              <a:xfrm>
                <a:off x="1420078" y="4282083"/>
                <a:ext cx="1408831" cy="1410151"/>
                <a:chOff x="1052865" y="4217796"/>
                <a:chExt cx="1408831" cy="1410151"/>
              </a:xfrm>
            </p:grpSpPr>
            <p:sp>
              <p:nvSpPr>
                <p:cNvPr id="92" name="Rectangle 91">
                  <a:extLst>
                    <a:ext uri="{FF2B5EF4-FFF2-40B4-BE49-F238E27FC236}">
                      <a16:creationId xmlns:a16="http://schemas.microsoft.com/office/drawing/2014/main" id="{AEF7489D-3FE7-431A-9902-DD99A1A7FB66}"/>
                    </a:ext>
                  </a:extLst>
                </p:cNvPr>
                <p:cNvSpPr/>
                <p:nvPr/>
              </p:nvSpPr>
              <p:spPr>
                <a:xfrm>
                  <a:off x="1052865" y="5008885"/>
                  <a:ext cx="14004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ight Brace 92">
                  <a:extLst>
                    <a:ext uri="{FF2B5EF4-FFF2-40B4-BE49-F238E27FC236}">
                      <a16:creationId xmlns:a16="http://schemas.microsoft.com/office/drawing/2014/main" id="{3B058C3A-0A58-492A-BE33-0FC38E5AD6FE}"/>
                    </a:ext>
                  </a:extLst>
                </p:cNvPr>
                <p:cNvSpPr/>
                <p:nvPr/>
              </p:nvSpPr>
              <p:spPr>
                <a:xfrm rot="16200000">
                  <a:off x="1637506" y="4185204"/>
                  <a:ext cx="235939" cy="1400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4" name="TextBox 21">
                  <a:extLst>
                    <a:ext uri="{FF2B5EF4-FFF2-40B4-BE49-F238E27FC236}">
                      <a16:creationId xmlns:a16="http://schemas.microsoft.com/office/drawing/2014/main" id="{B484891E-9954-48E5-BCAE-68C21CCDB197}"/>
                    </a:ext>
                  </a:extLst>
                </p:cNvPr>
                <p:cNvSpPr txBox="1"/>
                <p:nvPr/>
              </p:nvSpPr>
              <p:spPr>
                <a:xfrm>
                  <a:off x="1295230" y="4217796"/>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grpSp>
          <p:sp>
            <p:nvSpPr>
              <p:cNvPr id="101" name="Rectangle 100">
                <a:extLst>
                  <a:ext uri="{FF2B5EF4-FFF2-40B4-BE49-F238E27FC236}">
                    <a16:creationId xmlns:a16="http://schemas.microsoft.com/office/drawing/2014/main" id="{B8000414-9167-45A2-AB39-E25A78C34FDA}"/>
                  </a:ext>
                </a:extLst>
              </p:cNvPr>
              <p:cNvSpPr>
                <a:spLocks noChangeAspect="1"/>
              </p:cNvSpPr>
              <p:nvPr/>
            </p:nvSpPr>
            <p:spPr>
              <a:xfrm>
                <a:off x="130121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2" name="Group 101">
                <a:extLst>
                  <a:ext uri="{FF2B5EF4-FFF2-40B4-BE49-F238E27FC236}">
                    <a16:creationId xmlns:a16="http://schemas.microsoft.com/office/drawing/2014/main" id="{7A091E0E-A188-484A-9E6F-E8C02405511E}"/>
                  </a:ext>
                </a:extLst>
              </p:cNvPr>
              <p:cNvGrpSpPr/>
              <p:nvPr/>
            </p:nvGrpSpPr>
            <p:grpSpPr>
              <a:xfrm>
                <a:off x="101754" y="4282211"/>
                <a:ext cx="677859" cy="1409473"/>
                <a:chOff x="84256" y="4218473"/>
                <a:chExt cx="677859" cy="1409473"/>
              </a:xfrm>
            </p:grpSpPr>
            <p:sp>
              <p:nvSpPr>
                <p:cNvPr id="103" name="Rectangle 102">
                  <a:extLst>
                    <a:ext uri="{FF2B5EF4-FFF2-40B4-BE49-F238E27FC236}">
                      <a16:creationId xmlns:a16="http://schemas.microsoft.com/office/drawing/2014/main" id="{4C720200-BCF1-499E-866A-45C77F8163F5}"/>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4" name="Right Brace 103">
                  <a:extLst>
                    <a:ext uri="{FF2B5EF4-FFF2-40B4-BE49-F238E27FC236}">
                      <a16:creationId xmlns:a16="http://schemas.microsoft.com/office/drawing/2014/main" id="{EA0B4404-7D26-4EF0-9487-29A456D7EC24}"/>
                    </a:ext>
                  </a:extLst>
                </p:cNvPr>
                <p:cNvSpPr/>
                <p:nvPr/>
              </p:nvSpPr>
              <p:spPr>
                <a:xfrm rot="16200000">
                  <a:off x="416667" y="4641985"/>
                  <a:ext cx="235939" cy="4549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26" name="TextBox 20">
                  <a:extLst>
                    <a:ext uri="{FF2B5EF4-FFF2-40B4-BE49-F238E27FC236}">
                      <a16:creationId xmlns:a16="http://schemas.microsoft.com/office/drawing/2014/main" id="{74F3F98A-D9CA-40DC-8D37-9686F2F47F80}"/>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sp>
            <p:nvSpPr>
              <p:cNvPr id="149" name="Rectangle 148">
                <a:extLst>
                  <a:ext uri="{FF2B5EF4-FFF2-40B4-BE49-F238E27FC236}">
                    <a16:creationId xmlns:a16="http://schemas.microsoft.com/office/drawing/2014/main" id="{BAAE36BD-AB93-4C17-826B-9A9F7DF4C9CE}"/>
                  </a:ext>
                </a:extLst>
              </p:cNvPr>
              <p:cNvSpPr/>
              <p:nvPr/>
            </p:nvSpPr>
            <p:spPr>
              <a:xfrm>
                <a:off x="783284" y="5072893"/>
                <a:ext cx="641140" cy="6190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7" name="Group 6">
              <a:extLst>
                <a:ext uri="{FF2B5EF4-FFF2-40B4-BE49-F238E27FC236}">
                  <a16:creationId xmlns:a16="http://schemas.microsoft.com/office/drawing/2014/main" id="{1F8AF811-EA8F-4785-9CEC-EBB1D1A17565}"/>
                </a:ext>
              </a:extLst>
            </p:cNvPr>
            <p:cNvGrpSpPr/>
            <p:nvPr/>
          </p:nvGrpSpPr>
          <p:grpSpPr>
            <a:xfrm>
              <a:off x="770230" y="5074422"/>
              <a:ext cx="1702221" cy="1122932"/>
              <a:chOff x="770230" y="5074422"/>
              <a:chExt cx="1702221" cy="1122932"/>
            </a:xfrm>
          </p:grpSpPr>
          <p:sp>
            <p:nvSpPr>
              <p:cNvPr id="97" name="TextBox 25">
                <a:extLst>
                  <a:ext uri="{FF2B5EF4-FFF2-40B4-BE49-F238E27FC236}">
                    <a16:creationId xmlns:a16="http://schemas.microsoft.com/office/drawing/2014/main" id="{7C78B90B-D63A-4DA9-A5D1-C96AA841BAFB}"/>
                  </a:ext>
                </a:extLst>
              </p:cNvPr>
              <p:cNvSpPr txBox="1"/>
              <p:nvPr/>
            </p:nvSpPr>
            <p:spPr>
              <a:xfrm>
                <a:off x="1468858" y="5950727"/>
                <a:ext cx="1003593" cy="24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header</a:t>
                </a:r>
              </a:p>
            </p:txBody>
          </p:sp>
          <p:cxnSp>
            <p:nvCxnSpPr>
              <p:cNvPr id="100" name="Elbow Connector 26">
                <a:extLst>
                  <a:ext uri="{FF2B5EF4-FFF2-40B4-BE49-F238E27FC236}">
                    <a16:creationId xmlns:a16="http://schemas.microsoft.com/office/drawing/2014/main" id="{57DE268B-D2E0-4F61-81D0-49B073C93292}"/>
                  </a:ext>
                </a:extLst>
              </p:cNvPr>
              <p:cNvCxnSpPr>
                <a:cxnSpLocks/>
                <a:stCxn id="97" idx="1"/>
                <a:endCxn id="98" idx="2"/>
              </p:cNvCxnSpPr>
              <p:nvPr/>
            </p:nvCxnSpPr>
            <p:spPr>
              <a:xfrm rot="10800000">
                <a:off x="923959" y="5692648"/>
                <a:ext cx="544900" cy="381393"/>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98F5C8A4-DAFB-4E80-81B9-CD81A340231D}"/>
                  </a:ext>
                </a:extLst>
              </p:cNvPr>
              <p:cNvSpPr/>
              <p:nvPr/>
            </p:nvSpPr>
            <p:spPr>
              <a:xfrm>
                <a:off x="770230" y="5074422"/>
                <a:ext cx="292442" cy="61906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9" name="Group 8">
              <a:extLst>
                <a:ext uri="{FF2B5EF4-FFF2-40B4-BE49-F238E27FC236}">
                  <a16:creationId xmlns:a16="http://schemas.microsoft.com/office/drawing/2014/main" id="{464C0EC3-6424-490D-93D3-088D53DC1874}"/>
                </a:ext>
              </a:extLst>
            </p:cNvPr>
            <p:cNvGrpSpPr/>
            <p:nvPr/>
          </p:nvGrpSpPr>
          <p:grpSpPr>
            <a:xfrm>
              <a:off x="1067098" y="5074317"/>
              <a:ext cx="2832809" cy="1026435"/>
              <a:chOff x="1067098" y="5074317"/>
              <a:chExt cx="2832809" cy="1026435"/>
            </a:xfrm>
          </p:grpSpPr>
          <p:grpSp>
            <p:nvGrpSpPr>
              <p:cNvPr id="89" name="Group 88">
                <a:extLst>
                  <a:ext uri="{FF2B5EF4-FFF2-40B4-BE49-F238E27FC236}">
                    <a16:creationId xmlns:a16="http://schemas.microsoft.com/office/drawing/2014/main" id="{36032405-B240-4EAA-95AF-55447D95A786}"/>
                  </a:ext>
                </a:extLst>
              </p:cNvPr>
              <p:cNvGrpSpPr/>
              <p:nvPr/>
            </p:nvGrpSpPr>
            <p:grpSpPr>
              <a:xfrm>
                <a:off x="1124654" y="5698130"/>
                <a:ext cx="2775253" cy="402622"/>
                <a:chOff x="4294335" y="5700428"/>
                <a:chExt cx="2775253" cy="402622"/>
              </a:xfrm>
            </p:grpSpPr>
            <p:sp>
              <p:nvSpPr>
                <p:cNvPr id="95" name="TextBox 22">
                  <a:extLst>
                    <a:ext uri="{FF2B5EF4-FFF2-40B4-BE49-F238E27FC236}">
                      <a16:creationId xmlns:a16="http://schemas.microsoft.com/office/drawing/2014/main" id="{865AAE91-7A01-442C-99FE-042E329AD163}"/>
                    </a:ext>
                  </a:extLst>
                </p:cNvPr>
                <p:cNvSpPr txBox="1"/>
                <p:nvPr/>
              </p:nvSpPr>
              <p:spPr>
                <a:xfrm>
                  <a:off x="4444483" y="5733718"/>
                  <a:ext cx="26251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metadata value</a:t>
                  </a:r>
                </a:p>
              </p:txBody>
            </p:sp>
            <p:cxnSp>
              <p:nvCxnSpPr>
                <p:cNvPr id="96" name="Elbow Connector 24">
                  <a:extLst>
                    <a:ext uri="{FF2B5EF4-FFF2-40B4-BE49-F238E27FC236}">
                      <a16:creationId xmlns:a16="http://schemas.microsoft.com/office/drawing/2014/main" id="{2ED0852D-BB55-4EF6-85E3-6C9F8E044A03}"/>
                    </a:ext>
                  </a:extLst>
                </p:cNvPr>
                <p:cNvCxnSpPr>
                  <a:cxnSpLocks/>
                  <a:stCxn id="95" idx="1"/>
                </p:cNvCxnSpPr>
                <p:nvPr/>
              </p:nvCxnSpPr>
              <p:spPr>
                <a:xfrm rot="10800000">
                  <a:off x="4294335" y="5700428"/>
                  <a:ext cx="150148" cy="217957"/>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0" name="Rectangle 169">
                <a:extLst>
                  <a:ext uri="{FF2B5EF4-FFF2-40B4-BE49-F238E27FC236}">
                    <a16:creationId xmlns:a16="http://schemas.microsoft.com/office/drawing/2014/main" id="{0DEEFD86-7AE8-41F3-B826-9F83B381344C}"/>
                  </a:ext>
                </a:extLst>
              </p:cNvPr>
              <p:cNvSpPr>
                <a:spLocks noChangeAspect="1"/>
              </p:cNvSpPr>
              <p:nvPr/>
            </p:nvSpPr>
            <p:spPr>
              <a:xfrm>
                <a:off x="1067098" y="5074317"/>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Tree>
    <p:extLst>
      <p:ext uri="{BB962C8B-B14F-4D97-AF65-F5344CB8AC3E}">
        <p14:creationId xmlns:p14="http://schemas.microsoft.com/office/powerpoint/2010/main" val="403473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0 0 L 0.25 0 E" pathEditMode="relative" ptsTypes="">
                                      <p:cBhvr>
                                        <p:cTn id="6"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B3B1-BEC1-4E59-96D2-094B432F1977}"/>
              </a:ext>
            </a:extLst>
          </p:cNvPr>
          <p:cNvSpPr>
            <a:spLocks noGrp="1"/>
          </p:cNvSpPr>
          <p:nvPr>
            <p:ph type="title"/>
          </p:nvPr>
        </p:nvSpPr>
        <p:spPr>
          <a:xfrm>
            <a:off x="0" y="18255"/>
            <a:ext cx="9144000" cy="1325563"/>
          </a:xfrm>
        </p:spPr>
        <p:txBody>
          <a:bodyPr/>
          <a:lstStyle/>
          <a:p>
            <a:r>
              <a:rPr lang="en-US" sz="3800" dirty="0"/>
              <a:t>INT: In-band Network Telemetry</a:t>
            </a:r>
          </a:p>
        </p:txBody>
      </p:sp>
      <p:sp>
        <p:nvSpPr>
          <p:cNvPr id="3" name="Content Placeholder 2">
            <a:extLst>
              <a:ext uri="{FF2B5EF4-FFF2-40B4-BE49-F238E27FC236}">
                <a16:creationId xmlns:a16="http://schemas.microsoft.com/office/drawing/2014/main" id="{BC11CEA7-A434-4442-9D17-14921B40D2A8}"/>
              </a:ext>
            </a:extLst>
          </p:cNvPr>
          <p:cNvSpPr>
            <a:spLocks noGrp="1"/>
          </p:cNvSpPr>
          <p:nvPr>
            <p:ph idx="1"/>
          </p:nvPr>
        </p:nvSpPr>
        <p:spPr>
          <a:xfrm>
            <a:off x="260492" y="1521115"/>
            <a:ext cx="8883508" cy="580505"/>
          </a:xfrm>
        </p:spPr>
        <p:txBody>
          <a:bodyPr/>
          <a:lstStyle/>
          <a:p>
            <a:r>
              <a:rPr lang="en-US" dirty="0"/>
              <a:t>Add hop information (e.g., switch ID) onto the packet</a:t>
            </a:r>
          </a:p>
        </p:txBody>
      </p:sp>
      <p:sp>
        <p:nvSpPr>
          <p:cNvPr id="19" name="TextBox 22">
            <a:extLst>
              <a:ext uri="{FF2B5EF4-FFF2-40B4-BE49-F238E27FC236}">
                <a16:creationId xmlns:a16="http://schemas.microsoft.com/office/drawing/2014/main" id="{9B4EA8A7-E668-BF4A-BF1E-AC816D2D6AB4}"/>
              </a:ext>
            </a:extLst>
          </p:cNvPr>
          <p:cNvSpPr txBox="1"/>
          <p:nvPr/>
        </p:nvSpPr>
        <p:spPr>
          <a:xfrm>
            <a:off x="2312782" y="8974051"/>
            <a:ext cx="4407896"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mj-lt"/>
              </a:rPr>
              <a:t>INT metadata value</a:t>
            </a:r>
          </a:p>
        </p:txBody>
      </p:sp>
      <p:cxnSp>
        <p:nvCxnSpPr>
          <p:cNvPr id="20" name="Elbow Connector 24">
            <a:extLst>
              <a:ext uri="{FF2B5EF4-FFF2-40B4-BE49-F238E27FC236}">
                <a16:creationId xmlns:a16="http://schemas.microsoft.com/office/drawing/2014/main" id="{2A0A6AB2-DC5E-D249-9DCB-660ABDC3E3B0}"/>
              </a:ext>
            </a:extLst>
          </p:cNvPr>
          <p:cNvCxnSpPr>
            <a:cxnSpLocks/>
            <a:stCxn id="19" idx="1"/>
          </p:cNvCxnSpPr>
          <p:nvPr/>
        </p:nvCxnSpPr>
        <p:spPr>
          <a:xfrm rot="10800000">
            <a:off x="1600508" y="8960819"/>
            <a:ext cx="712275" cy="305621"/>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ED5CEF2-1C38-41A4-8E73-D9445797640F}"/>
              </a:ext>
            </a:extLst>
          </p:cNvPr>
          <p:cNvGrpSpPr/>
          <p:nvPr/>
        </p:nvGrpSpPr>
        <p:grpSpPr>
          <a:xfrm>
            <a:off x="11430145" y="1126332"/>
            <a:ext cx="5587491" cy="4290736"/>
            <a:chOff x="1135771" y="1711107"/>
            <a:chExt cx="5587491" cy="4290736"/>
          </a:xfrm>
        </p:grpSpPr>
        <p:sp>
          <p:nvSpPr>
            <p:cNvPr id="21" name="TextBox 25">
              <a:extLst>
                <a:ext uri="{FF2B5EF4-FFF2-40B4-BE49-F238E27FC236}">
                  <a16:creationId xmlns:a16="http://schemas.microsoft.com/office/drawing/2014/main" id="{52EA2028-B1CC-C44A-A7B3-D6A176B5AA8B}"/>
                </a:ext>
              </a:extLst>
            </p:cNvPr>
            <p:cNvSpPr txBox="1"/>
            <p:nvPr/>
          </p:nvSpPr>
          <p:spPr>
            <a:xfrm>
              <a:off x="4203841" y="5417068"/>
              <a:ext cx="2519421"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latin typeface="+mj-lt"/>
                </a:rPr>
                <a:t>INT header</a:t>
              </a:r>
            </a:p>
          </p:txBody>
        </p:sp>
        <p:grpSp>
          <p:nvGrpSpPr>
            <p:cNvPr id="23" name="Group 22">
              <a:extLst>
                <a:ext uri="{FF2B5EF4-FFF2-40B4-BE49-F238E27FC236}">
                  <a16:creationId xmlns:a16="http://schemas.microsoft.com/office/drawing/2014/main" id="{C189306C-2589-4BBD-925F-896413FFAB7D}"/>
                </a:ext>
              </a:extLst>
            </p:cNvPr>
            <p:cNvGrpSpPr/>
            <p:nvPr/>
          </p:nvGrpSpPr>
          <p:grpSpPr>
            <a:xfrm>
              <a:off x="1135771" y="1711107"/>
              <a:ext cx="5587491" cy="3998349"/>
              <a:chOff x="1135771" y="1711107"/>
              <a:chExt cx="5587491" cy="3998349"/>
            </a:xfrm>
          </p:grpSpPr>
          <p:sp>
            <p:nvSpPr>
              <p:cNvPr id="6" name="Rectangle 5">
                <a:extLst>
                  <a:ext uri="{FF2B5EF4-FFF2-40B4-BE49-F238E27FC236}">
                    <a16:creationId xmlns:a16="http://schemas.microsoft.com/office/drawing/2014/main" id="{F71E23F2-7264-F845-8AEC-B9CC1E258692}"/>
                  </a:ext>
                </a:extLst>
              </p:cNvPr>
              <p:cNvSpPr/>
              <p:nvPr/>
            </p:nvSpPr>
            <p:spPr>
              <a:xfrm>
                <a:off x="3207547" y="3339636"/>
                <a:ext cx="3515711" cy="1466193"/>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B8FD9330-2AB1-1F45-873C-48D804DF61DB}"/>
                  </a:ext>
                </a:extLst>
              </p:cNvPr>
              <p:cNvSpPr/>
              <p:nvPr/>
            </p:nvSpPr>
            <p:spPr>
              <a:xfrm>
                <a:off x="2468848" y="3339635"/>
                <a:ext cx="734146" cy="1466193"/>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BEC04F47-1AF7-7B49-99CF-4B9EAEDFB877}"/>
                  </a:ext>
                </a:extLst>
              </p:cNvPr>
              <p:cNvSpPr/>
              <p:nvPr/>
            </p:nvSpPr>
            <p:spPr>
              <a:xfrm>
                <a:off x="1329546" y="3339635"/>
                <a:ext cx="1142126" cy="1466193"/>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ight Brace 12">
                <a:extLst>
                  <a:ext uri="{FF2B5EF4-FFF2-40B4-BE49-F238E27FC236}">
                    <a16:creationId xmlns:a16="http://schemas.microsoft.com/office/drawing/2014/main" id="{C9258BDA-67C8-7D42-8584-BB41FE07515D}"/>
                  </a:ext>
                </a:extLst>
              </p:cNvPr>
              <p:cNvSpPr/>
              <p:nvPr/>
            </p:nvSpPr>
            <p:spPr>
              <a:xfrm rot="16200000">
                <a:off x="2557935" y="2669174"/>
                <a:ext cx="558800" cy="7313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 name="TextBox 17">
                <a:extLst>
                  <a:ext uri="{FF2B5EF4-FFF2-40B4-BE49-F238E27FC236}">
                    <a16:creationId xmlns:a16="http://schemas.microsoft.com/office/drawing/2014/main" id="{97EDB6A8-7AB4-3140-8F23-44533EAD6029}"/>
                  </a:ext>
                </a:extLst>
              </p:cNvPr>
              <p:cNvSpPr txBox="1"/>
              <p:nvPr/>
            </p:nvSpPr>
            <p:spPr>
              <a:xfrm>
                <a:off x="2593967" y="1986675"/>
                <a:ext cx="82586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latin typeface="+mj-lt"/>
                  </a:rPr>
                  <a:t>INT</a:t>
                </a:r>
              </a:p>
            </p:txBody>
          </p:sp>
          <p:sp>
            <p:nvSpPr>
              <p:cNvPr id="15" name="Right Brace 14">
                <a:extLst>
                  <a:ext uri="{FF2B5EF4-FFF2-40B4-BE49-F238E27FC236}">
                    <a16:creationId xmlns:a16="http://schemas.microsoft.com/office/drawing/2014/main" id="{4B15D327-1410-3740-B572-4414A8C530D5}"/>
                  </a:ext>
                </a:extLst>
              </p:cNvPr>
              <p:cNvSpPr/>
              <p:nvPr/>
            </p:nvSpPr>
            <p:spPr>
              <a:xfrm rot="16200000">
                <a:off x="4686006" y="1289395"/>
                <a:ext cx="558800" cy="3515712"/>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 name="Right Brace 15">
                <a:extLst>
                  <a:ext uri="{FF2B5EF4-FFF2-40B4-BE49-F238E27FC236}">
                    <a16:creationId xmlns:a16="http://schemas.microsoft.com/office/drawing/2014/main" id="{0F66527B-6CAE-3C49-B507-D4EDF9027C68}"/>
                  </a:ext>
                </a:extLst>
              </p:cNvPr>
              <p:cNvSpPr/>
              <p:nvPr/>
            </p:nvSpPr>
            <p:spPr>
              <a:xfrm rot="16200000">
                <a:off x="1621209" y="2438366"/>
                <a:ext cx="558800" cy="114212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7" name="TextBox 20">
                <a:extLst>
                  <a:ext uri="{FF2B5EF4-FFF2-40B4-BE49-F238E27FC236}">
                    <a16:creationId xmlns:a16="http://schemas.microsoft.com/office/drawing/2014/main" id="{DA27AD5E-41AD-8448-93CE-64CF93362E54}"/>
                  </a:ext>
                </a:extLst>
              </p:cNvPr>
              <p:cNvSpPr txBox="1"/>
              <p:nvPr/>
            </p:nvSpPr>
            <p:spPr>
              <a:xfrm>
                <a:off x="1135771" y="1711107"/>
                <a:ext cx="1475084" cy="95410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800" dirty="0">
                    <a:latin typeface="+mj-lt"/>
                  </a:rPr>
                  <a:t>Packet</a:t>
                </a:r>
              </a:p>
              <a:p>
                <a:pPr algn="ctr"/>
                <a:r>
                  <a:rPr lang="en-US" sz="2800" dirty="0">
                    <a:latin typeface="+mj-lt"/>
                  </a:rPr>
                  <a:t>Header</a:t>
                </a:r>
              </a:p>
            </p:txBody>
          </p:sp>
          <p:sp>
            <p:nvSpPr>
              <p:cNvPr id="18" name="TextBox 21">
                <a:extLst>
                  <a:ext uri="{FF2B5EF4-FFF2-40B4-BE49-F238E27FC236}">
                    <a16:creationId xmlns:a16="http://schemas.microsoft.com/office/drawing/2014/main" id="{5125F24C-11F8-8046-9534-327A7E0C0827}"/>
                  </a:ext>
                </a:extLst>
              </p:cNvPr>
              <p:cNvSpPr txBox="1"/>
              <p:nvPr/>
            </p:nvSpPr>
            <p:spPr>
              <a:xfrm>
                <a:off x="3787858" y="1957328"/>
                <a:ext cx="2928299" cy="52322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latin typeface="+mj-lt"/>
                  </a:rPr>
                  <a:t>Packet Payload</a:t>
                </a:r>
              </a:p>
            </p:txBody>
          </p:sp>
          <p:cxnSp>
            <p:nvCxnSpPr>
              <p:cNvPr id="22" name="Elbow Connector 26">
                <a:extLst>
                  <a:ext uri="{FF2B5EF4-FFF2-40B4-BE49-F238E27FC236}">
                    <a16:creationId xmlns:a16="http://schemas.microsoft.com/office/drawing/2014/main" id="{276911FE-940B-0145-84D8-66D5B96B537A}"/>
                  </a:ext>
                </a:extLst>
              </p:cNvPr>
              <p:cNvCxnSpPr>
                <a:cxnSpLocks/>
                <a:stCxn id="21" idx="1"/>
                <a:endCxn id="8" idx="2"/>
              </p:cNvCxnSpPr>
              <p:nvPr/>
            </p:nvCxnSpPr>
            <p:spPr>
              <a:xfrm rot="10800000">
                <a:off x="2835921" y="4805828"/>
                <a:ext cx="1367920" cy="903628"/>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sp>
        <p:nvSpPr>
          <p:cNvPr id="39" name="Oval 38">
            <a:extLst>
              <a:ext uri="{FF2B5EF4-FFF2-40B4-BE49-F238E27FC236}">
                <a16:creationId xmlns:a16="http://schemas.microsoft.com/office/drawing/2014/main" id="{CC10E6FF-69CC-4C5D-A1A5-76525FAF54E8}"/>
              </a:ext>
            </a:extLst>
          </p:cNvPr>
          <p:cNvSpPr/>
          <p:nvPr/>
        </p:nvSpPr>
        <p:spPr>
          <a:xfrm>
            <a:off x="274320" y="3283418"/>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43CD279-5083-4E3F-931E-4479C117CC2C}"/>
              </a:ext>
            </a:extLst>
          </p:cNvPr>
          <p:cNvSpPr/>
          <p:nvPr/>
        </p:nvSpPr>
        <p:spPr>
          <a:xfrm>
            <a:off x="2834640" y="3283418"/>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08BC7D8-8951-4C46-A72D-BE98685D4C11}"/>
              </a:ext>
            </a:extLst>
          </p:cNvPr>
          <p:cNvSpPr/>
          <p:nvPr/>
        </p:nvSpPr>
        <p:spPr>
          <a:xfrm>
            <a:off x="5394960" y="3283418"/>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25DE5FCE-C056-4DB1-B27B-6767A04A3DE0}"/>
              </a:ext>
            </a:extLst>
          </p:cNvPr>
          <p:cNvSpPr/>
          <p:nvPr/>
        </p:nvSpPr>
        <p:spPr>
          <a:xfrm>
            <a:off x="7955280" y="3284121"/>
            <a:ext cx="914400" cy="9144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2AE33C4C-3F0B-44FD-8BC1-5EB9B195516F}"/>
              </a:ext>
            </a:extLst>
          </p:cNvPr>
          <p:cNvCxnSpPr>
            <a:cxnSpLocks/>
            <a:stCxn id="39" idx="6"/>
            <a:endCxn id="40" idx="2"/>
          </p:cNvCxnSpPr>
          <p:nvPr/>
        </p:nvCxnSpPr>
        <p:spPr>
          <a:xfrm>
            <a:off x="1188720" y="3740618"/>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54DAB6E5-1352-4B31-B2CC-73A3691AEC3C}"/>
              </a:ext>
            </a:extLst>
          </p:cNvPr>
          <p:cNvCxnSpPr>
            <a:cxnSpLocks/>
            <a:stCxn id="40" idx="6"/>
            <a:endCxn id="45" idx="2"/>
          </p:cNvCxnSpPr>
          <p:nvPr/>
        </p:nvCxnSpPr>
        <p:spPr>
          <a:xfrm>
            <a:off x="3749040" y="3740618"/>
            <a:ext cx="1645920" cy="0"/>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426BFAD-A1A5-4EB6-9F07-CFE9B4660D50}"/>
              </a:ext>
            </a:extLst>
          </p:cNvPr>
          <p:cNvCxnSpPr>
            <a:stCxn id="45" idx="6"/>
            <a:endCxn id="46" idx="2"/>
          </p:cNvCxnSpPr>
          <p:nvPr/>
        </p:nvCxnSpPr>
        <p:spPr>
          <a:xfrm>
            <a:off x="6309360" y="3740618"/>
            <a:ext cx="1645920" cy="703"/>
          </a:xfrm>
          <a:prstGeom prst="straightConnector1">
            <a:avLst/>
          </a:prstGeom>
          <a:ln w="53975">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nvGrpSpPr>
          <p:cNvPr id="105" name="Group 104">
            <a:extLst>
              <a:ext uri="{FF2B5EF4-FFF2-40B4-BE49-F238E27FC236}">
                <a16:creationId xmlns:a16="http://schemas.microsoft.com/office/drawing/2014/main" id="{EFF8E283-BD61-495B-8A99-E5B37EC8A4EA}"/>
              </a:ext>
            </a:extLst>
          </p:cNvPr>
          <p:cNvGrpSpPr/>
          <p:nvPr/>
        </p:nvGrpSpPr>
        <p:grpSpPr>
          <a:xfrm>
            <a:off x="164592" y="2340864"/>
            <a:ext cx="1142752" cy="942554"/>
            <a:chOff x="164592" y="2340864"/>
            <a:chExt cx="1142752" cy="942554"/>
          </a:xfrm>
        </p:grpSpPr>
        <p:cxnSp>
          <p:nvCxnSpPr>
            <p:cNvPr id="55" name="Straight Connector 54">
              <a:extLst>
                <a:ext uri="{FF2B5EF4-FFF2-40B4-BE49-F238E27FC236}">
                  <a16:creationId xmlns:a16="http://schemas.microsoft.com/office/drawing/2014/main" id="{DBEC8E50-CDDF-4E3D-8DC4-C540C1337F60}"/>
                </a:ext>
              </a:extLst>
            </p:cNvPr>
            <p:cNvCxnSpPr>
              <a:cxnSpLocks/>
              <a:stCxn id="59" idx="2"/>
              <a:endCxn id="39" idx="0"/>
            </p:cNvCxnSpPr>
            <p:nvPr/>
          </p:nvCxnSpPr>
          <p:spPr>
            <a:xfrm flipH="1">
              <a:off x="731520" y="2987195"/>
              <a:ext cx="4448" cy="296223"/>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4ADC3814-1B55-4EA0-AD82-E9C87CF9BD56}"/>
                </a:ext>
              </a:extLst>
            </p:cNvPr>
            <p:cNvSpPr txBox="1"/>
            <p:nvPr/>
          </p:nvSpPr>
          <p:spPr>
            <a:xfrm>
              <a:off x="164592" y="2340864"/>
              <a:ext cx="1142752" cy="646331"/>
            </a:xfrm>
            <a:prstGeom prst="rect">
              <a:avLst/>
            </a:prstGeom>
            <a:ln>
              <a:noFill/>
            </a:ln>
          </p:spPr>
          <p:txBody>
            <a:bodyPr wrap="square" rtlCol="0">
              <a:spAutoFit/>
            </a:bodyPr>
            <a:lstStyle/>
            <a:p>
              <a:r>
                <a:rPr lang="en-US" b="1" dirty="0"/>
                <a:t>INT Source</a:t>
              </a:r>
            </a:p>
          </p:txBody>
        </p:sp>
      </p:grpSp>
      <p:cxnSp>
        <p:nvCxnSpPr>
          <p:cNvPr id="60" name="Straight Connector 59">
            <a:extLst>
              <a:ext uri="{FF2B5EF4-FFF2-40B4-BE49-F238E27FC236}">
                <a16:creationId xmlns:a16="http://schemas.microsoft.com/office/drawing/2014/main" id="{388C47B1-8F02-4EB5-87EB-F14BB595B173}"/>
              </a:ext>
            </a:extLst>
          </p:cNvPr>
          <p:cNvCxnSpPr>
            <a:cxnSpLocks/>
            <a:endCxn id="46" idx="7"/>
          </p:cNvCxnSpPr>
          <p:nvPr/>
        </p:nvCxnSpPr>
        <p:spPr>
          <a:xfrm flipH="1">
            <a:off x="39672000" y="6359348"/>
            <a:ext cx="215529" cy="160538"/>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90" name="Straight Connector 89">
            <a:extLst>
              <a:ext uri="{FF2B5EF4-FFF2-40B4-BE49-F238E27FC236}">
                <a16:creationId xmlns:a16="http://schemas.microsoft.com/office/drawing/2014/main" id="{5D58B0E3-8091-4B88-B209-514F8CA1396B}"/>
              </a:ext>
            </a:extLst>
          </p:cNvPr>
          <p:cNvCxnSpPr>
            <a:cxnSpLocks/>
            <a:endCxn id="46" idx="0"/>
          </p:cNvCxnSpPr>
          <p:nvPr/>
        </p:nvCxnSpPr>
        <p:spPr>
          <a:xfrm flipH="1">
            <a:off x="39348711" y="2988234"/>
            <a:ext cx="187844" cy="295887"/>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70" name="Slide Number Placeholder 2">
            <a:extLst>
              <a:ext uri="{FF2B5EF4-FFF2-40B4-BE49-F238E27FC236}">
                <a16:creationId xmlns:a16="http://schemas.microsoft.com/office/drawing/2014/main" id="{AD92B792-5C4D-4201-B9AC-A378C99C6CD3}"/>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7</a:t>
            </a:fld>
            <a:endParaRPr lang="en-US" sz="1200" dirty="0">
              <a:solidFill>
                <a:schemeClr val="tx1">
                  <a:tint val="75000"/>
                </a:schemeClr>
              </a:solidFill>
            </a:endParaRPr>
          </a:p>
        </p:txBody>
      </p:sp>
      <p:sp>
        <p:nvSpPr>
          <p:cNvPr id="127" name="Rectangle 126">
            <a:extLst>
              <a:ext uri="{FF2B5EF4-FFF2-40B4-BE49-F238E27FC236}">
                <a16:creationId xmlns:a16="http://schemas.microsoft.com/office/drawing/2014/main" id="{B1BBC47A-51D4-408B-825F-4F9C4DD9C1CD}"/>
              </a:ext>
            </a:extLst>
          </p:cNvPr>
          <p:cNvSpPr>
            <a:spLocks noChangeAspect="1"/>
          </p:cNvSpPr>
          <p:nvPr/>
        </p:nvSpPr>
        <p:spPr>
          <a:xfrm>
            <a:off x="4541082" y="7787095"/>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8" name="TextBox 17">
            <a:extLst>
              <a:ext uri="{FF2B5EF4-FFF2-40B4-BE49-F238E27FC236}">
                <a16:creationId xmlns:a16="http://schemas.microsoft.com/office/drawing/2014/main" id="{59387134-8AF2-43DF-8D73-2345D56607A7}"/>
              </a:ext>
            </a:extLst>
          </p:cNvPr>
          <p:cNvSpPr txBox="1"/>
          <p:nvPr/>
        </p:nvSpPr>
        <p:spPr>
          <a:xfrm>
            <a:off x="4326224" y="7241607"/>
            <a:ext cx="394615" cy="24662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a:t>
            </a:r>
          </a:p>
        </p:txBody>
      </p:sp>
      <p:grpSp>
        <p:nvGrpSpPr>
          <p:cNvPr id="129" name="Group 128">
            <a:extLst>
              <a:ext uri="{FF2B5EF4-FFF2-40B4-BE49-F238E27FC236}">
                <a16:creationId xmlns:a16="http://schemas.microsoft.com/office/drawing/2014/main" id="{3CB2C0D0-9F6F-4C75-8652-4688C57572A2}"/>
              </a:ext>
            </a:extLst>
          </p:cNvPr>
          <p:cNvGrpSpPr/>
          <p:nvPr/>
        </p:nvGrpSpPr>
        <p:grpSpPr>
          <a:xfrm>
            <a:off x="4250447" y="7787417"/>
            <a:ext cx="1694714" cy="1123769"/>
            <a:chOff x="760991" y="5008884"/>
            <a:chExt cx="1694714" cy="1123769"/>
          </a:xfrm>
        </p:grpSpPr>
        <p:sp>
          <p:nvSpPr>
            <p:cNvPr id="130" name="TextBox 25">
              <a:extLst>
                <a:ext uri="{FF2B5EF4-FFF2-40B4-BE49-F238E27FC236}">
                  <a16:creationId xmlns:a16="http://schemas.microsoft.com/office/drawing/2014/main" id="{EF30E4CE-ABCE-4012-B42E-5B89139A9723}"/>
                </a:ext>
              </a:extLst>
            </p:cNvPr>
            <p:cNvSpPr txBox="1"/>
            <p:nvPr/>
          </p:nvSpPr>
          <p:spPr>
            <a:xfrm>
              <a:off x="1452112" y="5886026"/>
              <a:ext cx="1003593" cy="24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header</a:t>
              </a:r>
            </a:p>
          </p:txBody>
        </p:sp>
        <p:sp>
          <p:nvSpPr>
            <p:cNvPr id="131" name="Rectangle 130">
              <a:extLst>
                <a:ext uri="{FF2B5EF4-FFF2-40B4-BE49-F238E27FC236}">
                  <a16:creationId xmlns:a16="http://schemas.microsoft.com/office/drawing/2014/main" id="{88AE0386-3ED7-415C-8015-260B674BBE49}"/>
                </a:ext>
              </a:extLst>
            </p:cNvPr>
            <p:cNvSpPr/>
            <p:nvPr/>
          </p:nvSpPr>
          <p:spPr>
            <a:xfrm>
              <a:off x="760991" y="5008884"/>
              <a:ext cx="292442" cy="61906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32" name="Elbow Connector 26">
              <a:extLst>
                <a:ext uri="{FF2B5EF4-FFF2-40B4-BE49-F238E27FC236}">
                  <a16:creationId xmlns:a16="http://schemas.microsoft.com/office/drawing/2014/main" id="{2AF65F02-E491-4841-A5CA-B0A0B21C5532}"/>
                </a:ext>
              </a:extLst>
            </p:cNvPr>
            <p:cNvCxnSpPr>
              <a:cxnSpLocks/>
              <a:stCxn id="130" idx="1"/>
              <a:endCxn id="131" idx="2"/>
            </p:cNvCxnSpPr>
            <p:nvPr/>
          </p:nvCxnSpPr>
          <p:spPr>
            <a:xfrm rot="10800000">
              <a:off x="907213" y="5627947"/>
              <a:ext cx="544900" cy="381393"/>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33" name="Rectangle 132">
            <a:extLst>
              <a:ext uri="{FF2B5EF4-FFF2-40B4-BE49-F238E27FC236}">
                <a16:creationId xmlns:a16="http://schemas.microsoft.com/office/drawing/2014/main" id="{2195EE6B-15DD-436C-A7CA-D7B74977D196}"/>
              </a:ext>
            </a:extLst>
          </p:cNvPr>
          <p:cNvSpPr>
            <a:spLocks noChangeAspect="1"/>
          </p:cNvSpPr>
          <p:nvPr/>
        </p:nvSpPr>
        <p:spPr>
          <a:xfrm>
            <a:off x="4656596" y="7787095"/>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34" name="Group 133">
            <a:extLst>
              <a:ext uri="{FF2B5EF4-FFF2-40B4-BE49-F238E27FC236}">
                <a16:creationId xmlns:a16="http://schemas.microsoft.com/office/drawing/2014/main" id="{06A0F323-BB51-4432-8DD0-B10751B76D73}"/>
              </a:ext>
            </a:extLst>
          </p:cNvPr>
          <p:cNvGrpSpPr/>
          <p:nvPr/>
        </p:nvGrpSpPr>
        <p:grpSpPr>
          <a:xfrm>
            <a:off x="4597364" y="8411962"/>
            <a:ext cx="2775253" cy="402622"/>
            <a:chOff x="4294335" y="5700428"/>
            <a:chExt cx="2775253" cy="402622"/>
          </a:xfrm>
        </p:grpSpPr>
        <p:sp>
          <p:nvSpPr>
            <p:cNvPr id="135" name="TextBox 22">
              <a:extLst>
                <a:ext uri="{FF2B5EF4-FFF2-40B4-BE49-F238E27FC236}">
                  <a16:creationId xmlns:a16="http://schemas.microsoft.com/office/drawing/2014/main" id="{EF39ECDE-435B-491A-8555-F6C723347AEA}"/>
                </a:ext>
              </a:extLst>
            </p:cNvPr>
            <p:cNvSpPr txBox="1"/>
            <p:nvPr/>
          </p:nvSpPr>
          <p:spPr>
            <a:xfrm>
              <a:off x="4444483" y="5733718"/>
              <a:ext cx="26251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metadata value</a:t>
              </a:r>
            </a:p>
          </p:txBody>
        </p:sp>
        <p:cxnSp>
          <p:nvCxnSpPr>
            <p:cNvPr id="136" name="Elbow Connector 24">
              <a:extLst>
                <a:ext uri="{FF2B5EF4-FFF2-40B4-BE49-F238E27FC236}">
                  <a16:creationId xmlns:a16="http://schemas.microsoft.com/office/drawing/2014/main" id="{2D0844E7-A166-483C-8A73-1157DD0B39FC}"/>
                </a:ext>
              </a:extLst>
            </p:cNvPr>
            <p:cNvCxnSpPr>
              <a:cxnSpLocks/>
              <a:stCxn id="135" idx="1"/>
            </p:cNvCxnSpPr>
            <p:nvPr/>
          </p:nvCxnSpPr>
          <p:spPr>
            <a:xfrm rot="10800000">
              <a:off x="4294335" y="5700428"/>
              <a:ext cx="150148" cy="217957"/>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183033DE-0394-4654-8B7C-1B7A8906ED81}"/>
              </a:ext>
            </a:extLst>
          </p:cNvPr>
          <p:cNvGrpSpPr/>
          <p:nvPr/>
        </p:nvGrpSpPr>
        <p:grpSpPr>
          <a:xfrm>
            <a:off x="4892788" y="6995915"/>
            <a:ext cx="1408831" cy="1410151"/>
            <a:chOff x="1052865" y="4217796"/>
            <a:chExt cx="1408831" cy="1410151"/>
          </a:xfrm>
        </p:grpSpPr>
        <p:sp>
          <p:nvSpPr>
            <p:cNvPr id="138" name="Rectangle 137">
              <a:extLst>
                <a:ext uri="{FF2B5EF4-FFF2-40B4-BE49-F238E27FC236}">
                  <a16:creationId xmlns:a16="http://schemas.microsoft.com/office/drawing/2014/main" id="{4CC1F6EB-6726-4242-87FF-58E8A2925D4D}"/>
                </a:ext>
              </a:extLst>
            </p:cNvPr>
            <p:cNvSpPr/>
            <p:nvPr/>
          </p:nvSpPr>
          <p:spPr>
            <a:xfrm>
              <a:off x="1052865" y="5008885"/>
              <a:ext cx="14004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9" name="Right Brace 138">
              <a:extLst>
                <a:ext uri="{FF2B5EF4-FFF2-40B4-BE49-F238E27FC236}">
                  <a16:creationId xmlns:a16="http://schemas.microsoft.com/office/drawing/2014/main" id="{9DA708E9-43BF-48C2-AFA6-6E2128DDDDE0}"/>
                </a:ext>
              </a:extLst>
            </p:cNvPr>
            <p:cNvSpPr/>
            <p:nvPr/>
          </p:nvSpPr>
          <p:spPr>
            <a:xfrm rot="16200000">
              <a:off x="1637506" y="4185204"/>
              <a:ext cx="235939" cy="1400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0" name="TextBox 21">
              <a:extLst>
                <a:ext uri="{FF2B5EF4-FFF2-40B4-BE49-F238E27FC236}">
                  <a16:creationId xmlns:a16="http://schemas.microsoft.com/office/drawing/2014/main" id="{C5A34185-617C-47A9-A475-EF1A6EAEE8CB}"/>
                </a:ext>
              </a:extLst>
            </p:cNvPr>
            <p:cNvSpPr txBox="1"/>
            <p:nvPr/>
          </p:nvSpPr>
          <p:spPr>
            <a:xfrm>
              <a:off x="1295230" y="4217796"/>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grpSp>
      <p:sp>
        <p:nvSpPr>
          <p:cNvPr id="141" name="Rectangle 140">
            <a:extLst>
              <a:ext uri="{FF2B5EF4-FFF2-40B4-BE49-F238E27FC236}">
                <a16:creationId xmlns:a16="http://schemas.microsoft.com/office/drawing/2014/main" id="{67100E6D-30B4-4EE6-A095-5EBB55F74E5E}"/>
              </a:ext>
            </a:extLst>
          </p:cNvPr>
          <p:cNvSpPr>
            <a:spLocks noChangeAspect="1"/>
          </p:cNvSpPr>
          <p:nvPr/>
        </p:nvSpPr>
        <p:spPr>
          <a:xfrm>
            <a:off x="4773926" y="7787095"/>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42" name="Group 141">
            <a:extLst>
              <a:ext uri="{FF2B5EF4-FFF2-40B4-BE49-F238E27FC236}">
                <a16:creationId xmlns:a16="http://schemas.microsoft.com/office/drawing/2014/main" id="{C28F6704-5034-4E25-98B6-9177F1467614}"/>
              </a:ext>
            </a:extLst>
          </p:cNvPr>
          <p:cNvGrpSpPr/>
          <p:nvPr/>
        </p:nvGrpSpPr>
        <p:grpSpPr>
          <a:xfrm>
            <a:off x="3574464" y="6996043"/>
            <a:ext cx="677859" cy="1409473"/>
            <a:chOff x="84256" y="4218473"/>
            <a:chExt cx="677859" cy="1409473"/>
          </a:xfrm>
        </p:grpSpPr>
        <p:sp>
          <p:nvSpPr>
            <p:cNvPr id="145" name="Rectangle 144">
              <a:extLst>
                <a:ext uri="{FF2B5EF4-FFF2-40B4-BE49-F238E27FC236}">
                  <a16:creationId xmlns:a16="http://schemas.microsoft.com/office/drawing/2014/main" id="{B5394F4E-856F-436E-962D-81CB0CC16D0A}"/>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6" name="Right Brace 145">
              <a:extLst>
                <a:ext uri="{FF2B5EF4-FFF2-40B4-BE49-F238E27FC236}">
                  <a16:creationId xmlns:a16="http://schemas.microsoft.com/office/drawing/2014/main" id="{BAC35F4A-49E0-4091-ACD5-C970145A2986}"/>
                </a:ext>
              </a:extLst>
            </p:cNvPr>
            <p:cNvSpPr/>
            <p:nvPr/>
          </p:nvSpPr>
          <p:spPr>
            <a:xfrm rot="16200000">
              <a:off x="416667" y="4641985"/>
              <a:ext cx="235939" cy="4549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47" name="TextBox 20">
              <a:extLst>
                <a:ext uri="{FF2B5EF4-FFF2-40B4-BE49-F238E27FC236}">
                  <a16:creationId xmlns:a16="http://schemas.microsoft.com/office/drawing/2014/main" id="{8442AA4C-D52F-4F16-B4A4-EA57867BA145}"/>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sp>
        <p:nvSpPr>
          <p:cNvPr id="150" name="Rectangle 149">
            <a:extLst>
              <a:ext uri="{FF2B5EF4-FFF2-40B4-BE49-F238E27FC236}">
                <a16:creationId xmlns:a16="http://schemas.microsoft.com/office/drawing/2014/main" id="{CF44F323-DA11-4B72-AF93-7075C00A4DCE}"/>
              </a:ext>
            </a:extLst>
          </p:cNvPr>
          <p:cNvSpPr>
            <a:spLocks noChangeAspect="1"/>
          </p:cNvSpPr>
          <p:nvPr/>
        </p:nvSpPr>
        <p:spPr>
          <a:xfrm>
            <a:off x="11430145" y="6798822"/>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1" name="TextBox 17">
            <a:extLst>
              <a:ext uri="{FF2B5EF4-FFF2-40B4-BE49-F238E27FC236}">
                <a16:creationId xmlns:a16="http://schemas.microsoft.com/office/drawing/2014/main" id="{06323882-6606-430C-B3E0-5E8F4DBFA401}"/>
              </a:ext>
            </a:extLst>
          </p:cNvPr>
          <p:cNvSpPr txBox="1"/>
          <p:nvPr/>
        </p:nvSpPr>
        <p:spPr>
          <a:xfrm>
            <a:off x="11215287" y="6253334"/>
            <a:ext cx="394615" cy="24662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a:t>
            </a:r>
          </a:p>
        </p:txBody>
      </p:sp>
      <p:sp>
        <p:nvSpPr>
          <p:cNvPr id="152" name="TextBox 25">
            <a:extLst>
              <a:ext uri="{FF2B5EF4-FFF2-40B4-BE49-F238E27FC236}">
                <a16:creationId xmlns:a16="http://schemas.microsoft.com/office/drawing/2014/main" id="{74E97DAE-BAE7-47EE-9F77-555350DD3969}"/>
              </a:ext>
            </a:extLst>
          </p:cNvPr>
          <p:cNvSpPr txBox="1"/>
          <p:nvPr/>
        </p:nvSpPr>
        <p:spPr>
          <a:xfrm>
            <a:off x="11830631" y="7676286"/>
            <a:ext cx="1003593" cy="24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header</a:t>
            </a:r>
          </a:p>
        </p:txBody>
      </p:sp>
      <p:sp>
        <p:nvSpPr>
          <p:cNvPr id="153" name="Rectangle 152">
            <a:extLst>
              <a:ext uri="{FF2B5EF4-FFF2-40B4-BE49-F238E27FC236}">
                <a16:creationId xmlns:a16="http://schemas.microsoft.com/office/drawing/2014/main" id="{7467B25A-3C67-464E-B3C2-EE704FA0D764}"/>
              </a:ext>
            </a:extLst>
          </p:cNvPr>
          <p:cNvSpPr/>
          <p:nvPr/>
        </p:nvSpPr>
        <p:spPr>
          <a:xfrm>
            <a:off x="11139510" y="6799144"/>
            <a:ext cx="292442" cy="61906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54" name="Elbow Connector 26">
            <a:extLst>
              <a:ext uri="{FF2B5EF4-FFF2-40B4-BE49-F238E27FC236}">
                <a16:creationId xmlns:a16="http://schemas.microsoft.com/office/drawing/2014/main" id="{F17B5F21-D9A1-472D-B0A5-767E623CDD9E}"/>
              </a:ext>
            </a:extLst>
          </p:cNvPr>
          <p:cNvCxnSpPr>
            <a:cxnSpLocks/>
            <a:stCxn id="152" idx="1"/>
            <a:endCxn id="153" idx="2"/>
          </p:cNvCxnSpPr>
          <p:nvPr/>
        </p:nvCxnSpPr>
        <p:spPr>
          <a:xfrm rot="10800000">
            <a:off x="11285732" y="7418207"/>
            <a:ext cx="544900" cy="381393"/>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741397CE-F90B-4BB2-9571-AC807726D244}"/>
              </a:ext>
            </a:extLst>
          </p:cNvPr>
          <p:cNvSpPr>
            <a:spLocks noChangeAspect="1"/>
          </p:cNvSpPr>
          <p:nvPr/>
        </p:nvSpPr>
        <p:spPr>
          <a:xfrm>
            <a:off x="11545659" y="6798822"/>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56" name="Group 155">
            <a:extLst>
              <a:ext uri="{FF2B5EF4-FFF2-40B4-BE49-F238E27FC236}">
                <a16:creationId xmlns:a16="http://schemas.microsoft.com/office/drawing/2014/main" id="{DAB7D1A4-EFFE-4DEA-BF41-E5DFE151CE9C}"/>
              </a:ext>
            </a:extLst>
          </p:cNvPr>
          <p:cNvGrpSpPr/>
          <p:nvPr/>
        </p:nvGrpSpPr>
        <p:grpSpPr>
          <a:xfrm>
            <a:off x="11486427" y="7423689"/>
            <a:ext cx="2775253" cy="402622"/>
            <a:chOff x="4294335" y="5700428"/>
            <a:chExt cx="2775253" cy="402622"/>
          </a:xfrm>
        </p:grpSpPr>
        <p:sp>
          <p:nvSpPr>
            <p:cNvPr id="157" name="TextBox 22">
              <a:extLst>
                <a:ext uri="{FF2B5EF4-FFF2-40B4-BE49-F238E27FC236}">
                  <a16:creationId xmlns:a16="http://schemas.microsoft.com/office/drawing/2014/main" id="{CBB87878-83D3-4CE7-AB2A-D475EC8075EB}"/>
                </a:ext>
              </a:extLst>
            </p:cNvPr>
            <p:cNvSpPr txBox="1"/>
            <p:nvPr/>
          </p:nvSpPr>
          <p:spPr>
            <a:xfrm>
              <a:off x="4444483" y="5733718"/>
              <a:ext cx="26251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metadata value</a:t>
              </a:r>
            </a:p>
          </p:txBody>
        </p:sp>
        <p:cxnSp>
          <p:nvCxnSpPr>
            <p:cNvPr id="158" name="Elbow Connector 24">
              <a:extLst>
                <a:ext uri="{FF2B5EF4-FFF2-40B4-BE49-F238E27FC236}">
                  <a16:creationId xmlns:a16="http://schemas.microsoft.com/office/drawing/2014/main" id="{6794645C-8716-4C0A-BF31-B02FCDC4F4A6}"/>
                </a:ext>
              </a:extLst>
            </p:cNvPr>
            <p:cNvCxnSpPr>
              <a:cxnSpLocks/>
              <a:stCxn id="157" idx="1"/>
            </p:cNvCxnSpPr>
            <p:nvPr/>
          </p:nvCxnSpPr>
          <p:spPr>
            <a:xfrm rot="10800000">
              <a:off x="4294335" y="5700428"/>
              <a:ext cx="150148" cy="217957"/>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D53F38D7-2C0B-497A-8F69-EC45A6851AEA}"/>
              </a:ext>
            </a:extLst>
          </p:cNvPr>
          <p:cNvGrpSpPr/>
          <p:nvPr/>
        </p:nvGrpSpPr>
        <p:grpSpPr>
          <a:xfrm>
            <a:off x="11781851" y="6007642"/>
            <a:ext cx="1408831" cy="1410151"/>
            <a:chOff x="1052865" y="4217796"/>
            <a:chExt cx="1408831" cy="1410151"/>
          </a:xfrm>
        </p:grpSpPr>
        <p:sp>
          <p:nvSpPr>
            <p:cNvPr id="160" name="Rectangle 159">
              <a:extLst>
                <a:ext uri="{FF2B5EF4-FFF2-40B4-BE49-F238E27FC236}">
                  <a16:creationId xmlns:a16="http://schemas.microsoft.com/office/drawing/2014/main" id="{0903868B-57F0-4049-ADF8-28E6B5ADCBD9}"/>
                </a:ext>
              </a:extLst>
            </p:cNvPr>
            <p:cNvSpPr/>
            <p:nvPr/>
          </p:nvSpPr>
          <p:spPr>
            <a:xfrm>
              <a:off x="1052865" y="5008885"/>
              <a:ext cx="14004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1" name="Right Brace 160">
              <a:extLst>
                <a:ext uri="{FF2B5EF4-FFF2-40B4-BE49-F238E27FC236}">
                  <a16:creationId xmlns:a16="http://schemas.microsoft.com/office/drawing/2014/main" id="{63BA5775-4469-409A-B1F8-37177BD51D36}"/>
                </a:ext>
              </a:extLst>
            </p:cNvPr>
            <p:cNvSpPr/>
            <p:nvPr/>
          </p:nvSpPr>
          <p:spPr>
            <a:xfrm rot="16200000">
              <a:off x="1637506" y="4185204"/>
              <a:ext cx="235939" cy="1400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2" name="TextBox 21">
              <a:extLst>
                <a:ext uri="{FF2B5EF4-FFF2-40B4-BE49-F238E27FC236}">
                  <a16:creationId xmlns:a16="http://schemas.microsoft.com/office/drawing/2014/main" id="{766A7D5F-F9AF-49E1-B776-5DBB78C24ABC}"/>
                </a:ext>
              </a:extLst>
            </p:cNvPr>
            <p:cNvSpPr txBox="1"/>
            <p:nvPr/>
          </p:nvSpPr>
          <p:spPr>
            <a:xfrm>
              <a:off x="1295230" y="4217796"/>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grpSp>
      <p:sp>
        <p:nvSpPr>
          <p:cNvPr id="163" name="Rectangle 162">
            <a:extLst>
              <a:ext uri="{FF2B5EF4-FFF2-40B4-BE49-F238E27FC236}">
                <a16:creationId xmlns:a16="http://schemas.microsoft.com/office/drawing/2014/main" id="{537764F9-D156-4EC1-B417-914F290EF016}"/>
              </a:ext>
            </a:extLst>
          </p:cNvPr>
          <p:cNvSpPr>
            <a:spLocks noChangeAspect="1"/>
          </p:cNvSpPr>
          <p:nvPr/>
        </p:nvSpPr>
        <p:spPr>
          <a:xfrm>
            <a:off x="11662989" y="6798822"/>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64" name="Group 163">
            <a:extLst>
              <a:ext uri="{FF2B5EF4-FFF2-40B4-BE49-F238E27FC236}">
                <a16:creationId xmlns:a16="http://schemas.microsoft.com/office/drawing/2014/main" id="{652378F0-DFCC-47E0-8FDE-C0F973BF4C0E}"/>
              </a:ext>
            </a:extLst>
          </p:cNvPr>
          <p:cNvGrpSpPr/>
          <p:nvPr/>
        </p:nvGrpSpPr>
        <p:grpSpPr>
          <a:xfrm>
            <a:off x="10463527" y="6007770"/>
            <a:ext cx="677859" cy="1409473"/>
            <a:chOff x="84256" y="4218473"/>
            <a:chExt cx="677859" cy="1409473"/>
          </a:xfrm>
        </p:grpSpPr>
        <p:sp>
          <p:nvSpPr>
            <p:cNvPr id="165" name="Rectangle 164">
              <a:extLst>
                <a:ext uri="{FF2B5EF4-FFF2-40B4-BE49-F238E27FC236}">
                  <a16:creationId xmlns:a16="http://schemas.microsoft.com/office/drawing/2014/main" id="{6B65162B-85EF-4FB5-AA0F-EB1808DEC303}"/>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66" name="Right Brace 165">
              <a:extLst>
                <a:ext uri="{FF2B5EF4-FFF2-40B4-BE49-F238E27FC236}">
                  <a16:creationId xmlns:a16="http://schemas.microsoft.com/office/drawing/2014/main" id="{B548E711-A198-4EF4-B042-B9B07992E6AC}"/>
                </a:ext>
              </a:extLst>
            </p:cNvPr>
            <p:cNvSpPr/>
            <p:nvPr/>
          </p:nvSpPr>
          <p:spPr>
            <a:xfrm rot="16200000">
              <a:off x="416667" y="4641985"/>
              <a:ext cx="235939" cy="4549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67" name="TextBox 20">
              <a:extLst>
                <a:ext uri="{FF2B5EF4-FFF2-40B4-BE49-F238E27FC236}">
                  <a16:creationId xmlns:a16="http://schemas.microsoft.com/office/drawing/2014/main" id="{A7A82605-FF48-45C0-AFB9-81494CCBA6E7}"/>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sp>
        <p:nvSpPr>
          <p:cNvPr id="168" name="Rectangle 167">
            <a:extLst>
              <a:ext uri="{FF2B5EF4-FFF2-40B4-BE49-F238E27FC236}">
                <a16:creationId xmlns:a16="http://schemas.microsoft.com/office/drawing/2014/main" id="{723A00C5-E771-4131-B7BF-20003D0DE44B}"/>
              </a:ext>
            </a:extLst>
          </p:cNvPr>
          <p:cNvSpPr/>
          <p:nvPr/>
        </p:nvSpPr>
        <p:spPr>
          <a:xfrm>
            <a:off x="11145057" y="6794218"/>
            <a:ext cx="641140" cy="6190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 name="Group 3">
            <a:extLst>
              <a:ext uri="{FF2B5EF4-FFF2-40B4-BE49-F238E27FC236}">
                <a16:creationId xmlns:a16="http://schemas.microsoft.com/office/drawing/2014/main" id="{77D10CCD-19FD-4778-BC37-561B86F47225}"/>
              </a:ext>
            </a:extLst>
          </p:cNvPr>
          <p:cNvGrpSpPr/>
          <p:nvPr/>
        </p:nvGrpSpPr>
        <p:grpSpPr>
          <a:xfrm>
            <a:off x="2386584" y="4282083"/>
            <a:ext cx="3798153" cy="1915271"/>
            <a:chOff x="101754" y="4282083"/>
            <a:chExt cx="3798153" cy="1915271"/>
          </a:xfrm>
        </p:grpSpPr>
        <p:grpSp>
          <p:nvGrpSpPr>
            <p:cNvPr id="5" name="Group 4">
              <a:extLst>
                <a:ext uri="{FF2B5EF4-FFF2-40B4-BE49-F238E27FC236}">
                  <a16:creationId xmlns:a16="http://schemas.microsoft.com/office/drawing/2014/main" id="{F96DBEFD-E6B8-496D-B17C-3B3A4223A0A7}"/>
                </a:ext>
              </a:extLst>
            </p:cNvPr>
            <p:cNvGrpSpPr/>
            <p:nvPr/>
          </p:nvGrpSpPr>
          <p:grpSpPr>
            <a:xfrm>
              <a:off x="101754" y="4282083"/>
              <a:ext cx="2727155" cy="1412972"/>
              <a:chOff x="101754" y="4282083"/>
              <a:chExt cx="2727155" cy="1412972"/>
            </a:xfrm>
          </p:grpSpPr>
          <p:sp>
            <p:nvSpPr>
              <p:cNvPr id="85" name="Rectangle 84">
                <a:extLst>
                  <a:ext uri="{FF2B5EF4-FFF2-40B4-BE49-F238E27FC236}">
                    <a16:creationId xmlns:a16="http://schemas.microsoft.com/office/drawing/2014/main" id="{8CE5F322-65EC-47E9-A951-68ADB917B68E}"/>
                  </a:ext>
                </a:extLst>
              </p:cNvPr>
              <p:cNvSpPr>
                <a:spLocks noChangeAspect="1"/>
              </p:cNvSpPr>
              <p:nvPr/>
            </p:nvSpPr>
            <p:spPr>
              <a:xfrm>
                <a:off x="1068372"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TextBox 17">
                <a:extLst>
                  <a:ext uri="{FF2B5EF4-FFF2-40B4-BE49-F238E27FC236}">
                    <a16:creationId xmlns:a16="http://schemas.microsoft.com/office/drawing/2014/main" id="{F43F8F04-7C36-40C7-BC1D-C672A480EBDE}"/>
                  </a:ext>
                </a:extLst>
              </p:cNvPr>
              <p:cNvSpPr txBox="1"/>
              <p:nvPr/>
            </p:nvSpPr>
            <p:spPr>
              <a:xfrm>
                <a:off x="853514" y="4527775"/>
                <a:ext cx="394615" cy="24662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a:t>
                </a:r>
              </a:p>
            </p:txBody>
          </p:sp>
          <p:sp>
            <p:nvSpPr>
              <p:cNvPr id="98" name="Rectangle 97">
                <a:extLst>
                  <a:ext uri="{FF2B5EF4-FFF2-40B4-BE49-F238E27FC236}">
                    <a16:creationId xmlns:a16="http://schemas.microsoft.com/office/drawing/2014/main" id="{F9817CAA-1A84-48F5-B8BD-22FA7F1CCBF2}"/>
                  </a:ext>
                </a:extLst>
              </p:cNvPr>
              <p:cNvSpPr/>
              <p:nvPr/>
            </p:nvSpPr>
            <p:spPr>
              <a:xfrm>
                <a:off x="777737" y="5073585"/>
                <a:ext cx="292442" cy="61906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8" name="Rectangle 87">
                <a:extLst>
                  <a:ext uri="{FF2B5EF4-FFF2-40B4-BE49-F238E27FC236}">
                    <a16:creationId xmlns:a16="http://schemas.microsoft.com/office/drawing/2014/main" id="{C0B0610E-C225-42C8-A281-C74D07253DD3}"/>
                  </a:ext>
                </a:extLst>
              </p:cNvPr>
              <p:cNvSpPr>
                <a:spLocks noChangeAspect="1"/>
              </p:cNvSpPr>
              <p:nvPr/>
            </p:nvSpPr>
            <p:spPr>
              <a:xfrm>
                <a:off x="118388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91" name="Group 90">
                <a:extLst>
                  <a:ext uri="{FF2B5EF4-FFF2-40B4-BE49-F238E27FC236}">
                    <a16:creationId xmlns:a16="http://schemas.microsoft.com/office/drawing/2014/main" id="{E2245DF1-8C1A-4FB4-AD70-E28FB9E7D500}"/>
                  </a:ext>
                </a:extLst>
              </p:cNvPr>
              <p:cNvGrpSpPr/>
              <p:nvPr/>
            </p:nvGrpSpPr>
            <p:grpSpPr>
              <a:xfrm>
                <a:off x="1420078" y="4282083"/>
                <a:ext cx="1408831" cy="1410151"/>
                <a:chOff x="1052865" y="4217796"/>
                <a:chExt cx="1408831" cy="1410151"/>
              </a:xfrm>
            </p:grpSpPr>
            <p:sp>
              <p:nvSpPr>
                <p:cNvPr id="92" name="Rectangle 91">
                  <a:extLst>
                    <a:ext uri="{FF2B5EF4-FFF2-40B4-BE49-F238E27FC236}">
                      <a16:creationId xmlns:a16="http://schemas.microsoft.com/office/drawing/2014/main" id="{AEF7489D-3FE7-431A-9902-DD99A1A7FB66}"/>
                    </a:ext>
                  </a:extLst>
                </p:cNvPr>
                <p:cNvSpPr/>
                <p:nvPr/>
              </p:nvSpPr>
              <p:spPr>
                <a:xfrm>
                  <a:off x="1052865" y="5008885"/>
                  <a:ext cx="14004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3" name="Right Brace 92">
                  <a:extLst>
                    <a:ext uri="{FF2B5EF4-FFF2-40B4-BE49-F238E27FC236}">
                      <a16:creationId xmlns:a16="http://schemas.microsoft.com/office/drawing/2014/main" id="{3B058C3A-0A58-492A-BE33-0FC38E5AD6FE}"/>
                    </a:ext>
                  </a:extLst>
                </p:cNvPr>
                <p:cNvSpPr/>
                <p:nvPr/>
              </p:nvSpPr>
              <p:spPr>
                <a:xfrm rot="16200000">
                  <a:off x="1637506" y="4185204"/>
                  <a:ext cx="235939" cy="1400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94" name="TextBox 21">
                  <a:extLst>
                    <a:ext uri="{FF2B5EF4-FFF2-40B4-BE49-F238E27FC236}">
                      <a16:creationId xmlns:a16="http://schemas.microsoft.com/office/drawing/2014/main" id="{B484891E-9954-48E5-BCAE-68C21CCDB197}"/>
                    </a:ext>
                  </a:extLst>
                </p:cNvPr>
                <p:cNvSpPr txBox="1"/>
                <p:nvPr/>
              </p:nvSpPr>
              <p:spPr>
                <a:xfrm>
                  <a:off x="1295230" y="4217796"/>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grpSp>
          <p:sp>
            <p:nvSpPr>
              <p:cNvPr id="101" name="Rectangle 100">
                <a:extLst>
                  <a:ext uri="{FF2B5EF4-FFF2-40B4-BE49-F238E27FC236}">
                    <a16:creationId xmlns:a16="http://schemas.microsoft.com/office/drawing/2014/main" id="{B8000414-9167-45A2-AB39-E25A78C34FDA}"/>
                  </a:ext>
                </a:extLst>
              </p:cNvPr>
              <p:cNvSpPr>
                <a:spLocks noChangeAspect="1"/>
              </p:cNvSpPr>
              <p:nvPr/>
            </p:nvSpPr>
            <p:spPr>
              <a:xfrm>
                <a:off x="130121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2" name="Group 101">
                <a:extLst>
                  <a:ext uri="{FF2B5EF4-FFF2-40B4-BE49-F238E27FC236}">
                    <a16:creationId xmlns:a16="http://schemas.microsoft.com/office/drawing/2014/main" id="{7A091E0E-A188-484A-9E6F-E8C02405511E}"/>
                  </a:ext>
                </a:extLst>
              </p:cNvPr>
              <p:cNvGrpSpPr/>
              <p:nvPr/>
            </p:nvGrpSpPr>
            <p:grpSpPr>
              <a:xfrm>
                <a:off x="101754" y="4282211"/>
                <a:ext cx="677859" cy="1409473"/>
                <a:chOff x="84256" y="4218473"/>
                <a:chExt cx="677859" cy="1409473"/>
              </a:xfrm>
            </p:grpSpPr>
            <p:sp>
              <p:nvSpPr>
                <p:cNvPr id="103" name="Rectangle 102">
                  <a:extLst>
                    <a:ext uri="{FF2B5EF4-FFF2-40B4-BE49-F238E27FC236}">
                      <a16:creationId xmlns:a16="http://schemas.microsoft.com/office/drawing/2014/main" id="{4C720200-BCF1-499E-866A-45C77F8163F5}"/>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04" name="Right Brace 103">
                  <a:extLst>
                    <a:ext uri="{FF2B5EF4-FFF2-40B4-BE49-F238E27FC236}">
                      <a16:creationId xmlns:a16="http://schemas.microsoft.com/office/drawing/2014/main" id="{EA0B4404-7D26-4EF0-9487-29A456D7EC24}"/>
                    </a:ext>
                  </a:extLst>
                </p:cNvPr>
                <p:cNvSpPr/>
                <p:nvPr/>
              </p:nvSpPr>
              <p:spPr>
                <a:xfrm rot="16200000">
                  <a:off x="416667" y="4641985"/>
                  <a:ext cx="235939" cy="4549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26" name="TextBox 20">
                  <a:extLst>
                    <a:ext uri="{FF2B5EF4-FFF2-40B4-BE49-F238E27FC236}">
                      <a16:creationId xmlns:a16="http://schemas.microsoft.com/office/drawing/2014/main" id="{74F3F98A-D9CA-40DC-8D37-9686F2F47F80}"/>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sp>
            <p:nvSpPr>
              <p:cNvPr id="149" name="Rectangle 148">
                <a:extLst>
                  <a:ext uri="{FF2B5EF4-FFF2-40B4-BE49-F238E27FC236}">
                    <a16:creationId xmlns:a16="http://schemas.microsoft.com/office/drawing/2014/main" id="{BAAE36BD-AB93-4C17-826B-9A9F7DF4C9CE}"/>
                  </a:ext>
                </a:extLst>
              </p:cNvPr>
              <p:cNvSpPr/>
              <p:nvPr/>
            </p:nvSpPr>
            <p:spPr>
              <a:xfrm>
                <a:off x="783284" y="5072893"/>
                <a:ext cx="641140" cy="6190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7" name="Group 6">
              <a:extLst>
                <a:ext uri="{FF2B5EF4-FFF2-40B4-BE49-F238E27FC236}">
                  <a16:creationId xmlns:a16="http://schemas.microsoft.com/office/drawing/2014/main" id="{1F8AF811-EA8F-4785-9CEC-EBB1D1A17565}"/>
                </a:ext>
              </a:extLst>
            </p:cNvPr>
            <p:cNvGrpSpPr/>
            <p:nvPr/>
          </p:nvGrpSpPr>
          <p:grpSpPr>
            <a:xfrm>
              <a:off x="770230" y="5074422"/>
              <a:ext cx="1702221" cy="1122932"/>
              <a:chOff x="770230" y="5074422"/>
              <a:chExt cx="1702221" cy="1122932"/>
            </a:xfrm>
          </p:grpSpPr>
          <p:sp>
            <p:nvSpPr>
              <p:cNvPr id="97" name="TextBox 25">
                <a:extLst>
                  <a:ext uri="{FF2B5EF4-FFF2-40B4-BE49-F238E27FC236}">
                    <a16:creationId xmlns:a16="http://schemas.microsoft.com/office/drawing/2014/main" id="{7C78B90B-D63A-4DA9-A5D1-C96AA841BAFB}"/>
                  </a:ext>
                </a:extLst>
              </p:cNvPr>
              <p:cNvSpPr txBox="1"/>
              <p:nvPr/>
            </p:nvSpPr>
            <p:spPr>
              <a:xfrm>
                <a:off x="1468858" y="5950727"/>
                <a:ext cx="1003593" cy="24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header</a:t>
                </a:r>
              </a:p>
            </p:txBody>
          </p:sp>
          <p:cxnSp>
            <p:nvCxnSpPr>
              <p:cNvPr id="100" name="Elbow Connector 26">
                <a:extLst>
                  <a:ext uri="{FF2B5EF4-FFF2-40B4-BE49-F238E27FC236}">
                    <a16:creationId xmlns:a16="http://schemas.microsoft.com/office/drawing/2014/main" id="{57DE268B-D2E0-4F61-81D0-49B073C93292}"/>
                  </a:ext>
                </a:extLst>
              </p:cNvPr>
              <p:cNvCxnSpPr>
                <a:cxnSpLocks/>
                <a:stCxn id="97" idx="1"/>
                <a:endCxn id="98" idx="2"/>
              </p:cNvCxnSpPr>
              <p:nvPr/>
            </p:nvCxnSpPr>
            <p:spPr>
              <a:xfrm rot="10800000">
                <a:off x="923959" y="5692648"/>
                <a:ext cx="544900" cy="381393"/>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98F5C8A4-DAFB-4E80-81B9-CD81A340231D}"/>
                  </a:ext>
                </a:extLst>
              </p:cNvPr>
              <p:cNvSpPr/>
              <p:nvPr/>
            </p:nvSpPr>
            <p:spPr>
              <a:xfrm>
                <a:off x="770230" y="5074422"/>
                <a:ext cx="292442" cy="61906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grpSp>
        <p:grpSp>
          <p:nvGrpSpPr>
            <p:cNvPr id="9" name="Group 8">
              <a:extLst>
                <a:ext uri="{FF2B5EF4-FFF2-40B4-BE49-F238E27FC236}">
                  <a16:creationId xmlns:a16="http://schemas.microsoft.com/office/drawing/2014/main" id="{464C0EC3-6424-490D-93D3-088D53DC1874}"/>
                </a:ext>
              </a:extLst>
            </p:cNvPr>
            <p:cNvGrpSpPr/>
            <p:nvPr/>
          </p:nvGrpSpPr>
          <p:grpSpPr>
            <a:xfrm>
              <a:off x="1067098" y="5074317"/>
              <a:ext cx="2832809" cy="1026435"/>
              <a:chOff x="1067098" y="5074317"/>
              <a:chExt cx="2832809" cy="1026435"/>
            </a:xfrm>
          </p:grpSpPr>
          <p:grpSp>
            <p:nvGrpSpPr>
              <p:cNvPr id="89" name="Group 88">
                <a:extLst>
                  <a:ext uri="{FF2B5EF4-FFF2-40B4-BE49-F238E27FC236}">
                    <a16:creationId xmlns:a16="http://schemas.microsoft.com/office/drawing/2014/main" id="{36032405-B240-4EAA-95AF-55447D95A786}"/>
                  </a:ext>
                </a:extLst>
              </p:cNvPr>
              <p:cNvGrpSpPr/>
              <p:nvPr/>
            </p:nvGrpSpPr>
            <p:grpSpPr>
              <a:xfrm>
                <a:off x="1124654" y="5698130"/>
                <a:ext cx="2775253" cy="402622"/>
                <a:chOff x="4294335" y="5700428"/>
                <a:chExt cx="2775253" cy="402622"/>
              </a:xfrm>
            </p:grpSpPr>
            <p:sp>
              <p:nvSpPr>
                <p:cNvPr id="95" name="TextBox 22">
                  <a:extLst>
                    <a:ext uri="{FF2B5EF4-FFF2-40B4-BE49-F238E27FC236}">
                      <a16:creationId xmlns:a16="http://schemas.microsoft.com/office/drawing/2014/main" id="{865AAE91-7A01-442C-99FE-042E329AD163}"/>
                    </a:ext>
                  </a:extLst>
                </p:cNvPr>
                <p:cNvSpPr txBox="1"/>
                <p:nvPr/>
              </p:nvSpPr>
              <p:spPr>
                <a:xfrm>
                  <a:off x="4444483" y="5733718"/>
                  <a:ext cx="26251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metadata value</a:t>
                  </a:r>
                </a:p>
              </p:txBody>
            </p:sp>
            <p:cxnSp>
              <p:nvCxnSpPr>
                <p:cNvPr id="96" name="Elbow Connector 24">
                  <a:extLst>
                    <a:ext uri="{FF2B5EF4-FFF2-40B4-BE49-F238E27FC236}">
                      <a16:creationId xmlns:a16="http://schemas.microsoft.com/office/drawing/2014/main" id="{2ED0852D-BB55-4EF6-85E3-6C9F8E044A03}"/>
                    </a:ext>
                  </a:extLst>
                </p:cNvPr>
                <p:cNvCxnSpPr>
                  <a:cxnSpLocks/>
                  <a:stCxn id="95" idx="1"/>
                </p:cNvCxnSpPr>
                <p:nvPr/>
              </p:nvCxnSpPr>
              <p:spPr>
                <a:xfrm rot="10800000">
                  <a:off x="4294335" y="5700428"/>
                  <a:ext cx="150148" cy="217957"/>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0" name="Rectangle 169">
                <a:extLst>
                  <a:ext uri="{FF2B5EF4-FFF2-40B4-BE49-F238E27FC236}">
                    <a16:creationId xmlns:a16="http://schemas.microsoft.com/office/drawing/2014/main" id="{0DEEFD86-7AE8-41F3-B826-9F83B381344C}"/>
                  </a:ext>
                </a:extLst>
              </p:cNvPr>
              <p:cNvSpPr>
                <a:spLocks noChangeAspect="1"/>
              </p:cNvSpPr>
              <p:nvPr/>
            </p:nvSpPr>
            <p:spPr>
              <a:xfrm>
                <a:off x="1067098" y="5074317"/>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
        <p:nvSpPr>
          <p:cNvPr id="107" name="Rectangle 106">
            <a:extLst>
              <a:ext uri="{FF2B5EF4-FFF2-40B4-BE49-F238E27FC236}">
                <a16:creationId xmlns:a16="http://schemas.microsoft.com/office/drawing/2014/main" id="{712D8FF3-F3D0-40F7-9D0C-CC778C0FCFBD}"/>
              </a:ext>
            </a:extLst>
          </p:cNvPr>
          <p:cNvSpPr>
            <a:spLocks noChangeAspect="1"/>
          </p:cNvSpPr>
          <p:nvPr/>
        </p:nvSpPr>
        <p:spPr>
          <a:xfrm>
            <a:off x="3474720" y="5074920"/>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99" name="Group 98">
            <a:extLst>
              <a:ext uri="{FF2B5EF4-FFF2-40B4-BE49-F238E27FC236}">
                <a16:creationId xmlns:a16="http://schemas.microsoft.com/office/drawing/2014/main" id="{14A53B3C-C2D8-49E1-8D40-BE75CFC91756}"/>
              </a:ext>
            </a:extLst>
          </p:cNvPr>
          <p:cNvGrpSpPr/>
          <p:nvPr/>
        </p:nvGrpSpPr>
        <p:grpSpPr>
          <a:xfrm>
            <a:off x="4672584" y="4282083"/>
            <a:ext cx="3798153" cy="1915271"/>
            <a:chOff x="2386584" y="4282083"/>
            <a:chExt cx="3798153" cy="1915271"/>
          </a:xfrm>
        </p:grpSpPr>
        <p:grpSp>
          <p:nvGrpSpPr>
            <p:cNvPr id="106" name="Group 105">
              <a:extLst>
                <a:ext uri="{FF2B5EF4-FFF2-40B4-BE49-F238E27FC236}">
                  <a16:creationId xmlns:a16="http://schemas.microsoft.com/office/drawing/2014/main" id="{CD15EB18-E038-42DF-82B4-EAB02654F662}"/>
                </a:ext>
              </a:extLst>
            </p:cNvPr>
            <p:cNvGrpSpPr/>
            <p:nvPr/>
          </p:nvGrpSpPr>
          <p:grpSpPr>
            <a:xfrm>
              <a:off x="2386584" y="4282083"/>
              <a:ext cx="3798153" cy="1915271"/>
              <a:chOff x="101754" y="4282083"/>
              <a:chExt cx="3798153" cy="1915271"/>
            </a:xfrm>
          </p:grpSpPr>
          <p:grpSp>
            <p:nvGrpSpPr>
              <p:cNvPr id="109" name="Group 108">
                <a:extLst>
                  <a:ext uri="{FF2B5EF4-FFF2-40B4-BE49-F238E27FC236}">
                    <a16:creationId xmlns:a16="http://schemas.microsoft.com/office/drawing/2014/main" id="{EDFDE1C9-B108-48B9-A15B-BA22CB6DDC38}"/>
                  </a:ext>
                </a:extLst>
              </p:cNvPr>
              <p:cNvGrpSpPr/>
              <p:nvPr/>
            </p:nvGrpSpPr>
            <p:grpSpPr>
              <a:xfrm>
                <a:off x="101754" y="4282083"/>
                <a:ext cx="2727155" cy="1412972"/>
                <a:chOff x="101754" y="4282083"/>
                <a:chExt cx="2727155" cy="1412972"/>
              </a:xfrm>
            </p:grpSpPr>
            <p:sp>
              <p:nvSpPr>
                <p:cNvPr id="119" name="Rectangle 118">
                  <a:extLst>
                    <a:ext uri="{FF2B5EF4-FFF2-40B4-BE49-F238E27FC236}">
                      <a16:creationId xmlns:a16="http://schemas.microsoft.com/office/drawing/2014/main" id="{E69364EE-542A-405D-BAB0-01C1F6931225}"/>
                    </a:ext>
                  </a:extLst>
                </p:cNvPr>
                <p:cNvSpPr>
                  <a:spLocks noChangeAspect="1"/>
                </p:cNvSpPr>
                <p:nvPr/>
              </p:nvSpPr>
              <p:spPr>
                <a:xfrm>
                  <a:off x="1068372"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0" name="TextBox 17">
                  <a:extLst>
                    <a:ext uri="{FF2B5EF4-FFF2-40B4-BE49-F238E27FC236}">
                      <a16:creationId xmlns:a16="http://schemas.microsoft.com/office/drawing/2014/main" id="{792BC6AD-E09B-4B70-BAA9-3D4814AA3837}"/>
                    </a:ext>
                  </a:extLst>
                </p:cNvPr>
                <p:cNvSpPr txBox="1"/>
                <p:nvPr/>
              </p:nvSpPr>
              <p:spPr>
                <a:xfrm>
                  <a:off x="853514" y="4527775"/>
                  <a:ext cx="394615" cy="24662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a:t>
                  </a:r>
                </a:p>
              </p:txBody>
            </p:sp>
            <p:sp>
              <p:nvSpPr>
                <p:cNvPr id="121" name="Rectangle 120">
                  <a:extLst>
                    <a:ext uri="{FF2B5EF4-FFF2-40B4-BE49-F238E27FC236}">
                      <a16:creationId xmlns:a16="http://schemas.microsoft.com/office/drawing/2014/main" id="{0F55B32E-907A-4B1D-B5D2-8F45F36C7020}"/>
                    </a:ext>
                  </a:extLst>
                </p:cNvPr>
                <p:cNvSpPr/>
                <p:nvPr/>
              </p:nvSpPr>
              <p:spPr>
                <a:xfrm>
                  <a:off x="777737" y="5073585"/>
                  <a:ext cx="292442" cy="61906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2" name="Rectangle 121">
                  <a:extLst>
                    <a:ext uri="{FF2B5EF4-FFF2-40B4-BE49-F238E27FC236}">
                      <a16:creationId xmlns:a16="http://schemas.microsoft.com/office/drawing/2014/main" id="{832B48FB-208B-45F9-B2A9-5E54F8BC92CC}"/>
                    </a:ext>
                  </a:extLst>
                </p:cNvPr>
                <p:cNvSpPr>
                  <a:spLocks noChangeAspect="1"/>
                </p:cNvSpPr>
                <p:nvPr/>
              </p:nvSpPr>
              <p:spPr>
                <a:xfrm>
                  <a:off x="118388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3" name="Group 122">
                  <a:extLst>
                    <a:ext uri="{FF2B5EF4-FFF2-40B4-BE49-F238E27FC236}">
                      <a16:creationId xmlns:a16="http://schemas.microsoft.com/office/drawing/2014/main" id="{4DC9E28A-23C2-4194-8271-1B0FB7F9E806}"/>
                    </a:ext>
                  </a:extLst>
                </p:cNvPr>
                <p:cNvGrpSpPr/>
                <p:nvPr/>
              </p:nvGrpSpPr>
              <p:grpSpPr>
                <a:xfrm>
                  <a:off x="1420078" y="4282083"/>
                  <a:ext cx="1408831" cy="1410151"/>
                  <a:chOff x="1052865" y="4217796"/>
                  <a:chExt cx="1408831" cy="1410151"/>
                </a:xfrm>
              </p:grpSpPr>
              <p:sp>
                <p:nvSpPr>
                  <p:cNvPr id="172" name="Rectangle 171">
                    <a:extLst>
                      <a:ext uri="{FF2B5EF4-FFF2-40B4-BE49-F238E27FC236}">
                        <a16:creationId xmlns:a16="http://schemas.microsoft.com/office/drawing/2014/main" id="{801047E3-D5E3-40BE-B90D-EE0CC450B4E6}"/>
                      </a:ext>
                    </a:extLst>
                  </p:cNvPr>
                  <p:cNvSpPr/>
                  <p:nvPr/>
                </p:nvSpPr>
                <p:spPr>
                  <a:xfrm>
                    <a:off x="1052865" y="5008885"/>
                    <a:ext cx="14004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Right Brace 172">
                    <a:extLst>
                      <a:ext uri="{FF2B5EF4-FFF2-40B4-BE49-F238E27FC236}">
                        <a16:creationId xmlns:a16="http://schemas.microsoft.com/office/drawing/2014/main" id="{92D54464-500E-4DAD-819B-BE3530A75B04}"/>
                      </a:ext>
                    </a:extLst>
                  </p:cNvPr>
                  <p:cNvSpPr/>
                  <p:nvPr/>
                </p:nvSpPr>
                <p:spPr>
                  <a:xfrm rot="16200000">
                    <a:off x="1637506" y="4185204"/>
                    <a:ext cx="235939" cy="140045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74" name="TextBox 21">
                    <a:extLst>
                      <a:ext uri="{FF2B5EF4-FFF2-40B4-BE49-F238E27FC236}">
                        <a16:creationId xmlns:a16="http://schemas.microsoft.com/office/drawing/2014/main" id="{A7620F7E-51CA-4B63-82CC-91762C1F5148}"/>
                      </a:ext>
                    </a:extLst>
                  </p:cNvPr>
                  <p:cNvSpPr txBox="1"/>
                  <p:nvPr/>
                </p:nvSpPr>
                <p:spPr>
                  <a:xfrm>
                    <a:off x="1295230" y="4217796"/>
                    <a:ext cx="1166466" cy="4315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Packet Payload</a:t>
                    </a:r>
                  </a:p>
                </p:txBody>
              </p:sp>
            </p:grpSp>
            <p:sp>
              <p:nvSpPr>
                <p:cNvPr id="124" name="Rectangle 123">
                  <a:extLst>
                    <a:ext uri="{FF2B5EF4-FFF2-40B4-BE49-F238E27FC236}">
                      <a16:creationId xmlns:a16="http://schemas.microsoft.com/office/drawing/2014/main" id="{1953CBDD-917E-4184-9A0F-692B3A1D1559}"/>
                    </a:ext>
                  </a:extLst>
                </p:cNvPr>
                <p:cNvSpPr>
                  <a:spLocks noChangeAspect="1"/>
                </p:cNvSpPr>
                <p:nvPr/>
              </p:nvSpPr>
              <p:spPr>
                <a:xfrm>
                  <a:off x="1301216" y="5073263"/>
                  <a:ext cx="120348" cy="621792"/>
                </a:xfrm>
                <a:prstGeom prst="rect">
                  <a:avLst/>
                </a:prstGeom>
                <a:solidFill>
                  <a:schemeClr val="bg1"/>
                </a:solidFill>
                <a:ln>
                  <a:solidFill>
                    <a:schemeClr val="tx1">
                      <a:alpha val="1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5" name="Group 124">
                  <a:extLst>
                    <a:ext uri="{FF2B5EF4-FFF2-40B4-BE49-F238E27FC236}">
                      <a16:creationId xmlns:a16="http://schemas.microsoft.com/office/drawing/2014/main" id="{8A1639AD-B6CB-43E0-9FD2-441DEC68E5AD}"/>
                    </a:ext>
                  </a:extLst>
                </p:cNvPr>
                <p:cNvGrpSpPr/>
                <p:nvPr/>
              </p:nvGrpSpPr>
              <p:grpSpPr>
                <a:xfrm>
                  <a:off x="101754" y="4282211"/>
                  <a:ext cx="677859" cy="1409473"/>
                  <a:chOff x="84256" y="4218473"/>
                  <a:chExt cx="677859" cy="1409473"/>
                </a:xfrm>
              </p:grpSpPr>
              <p:sp>
                <p:nvSpPr>
                  <p:cNvPr id="144" name="Rectangle 143">
                    <a:extLst>
                      <a:ext uri="{FF2B5EF4-FFF2-40B4-BE49-F238E27FC236}">
                        <a16:creationId xmlns:a16="http://schemas.microsoft.com/office/drawing/2014/main" id="{572DD363-F68A-41F7-A5BD-56AAEDE508B3}"/>
                      </a:ext>
                    </a:extLst>
                  </p:cNvPr>
                  <p:cNvSpPr/>
                  <p:nvPr/>
                </p:nvSpPr>
                <p:spPr>
                  <a:xfrm>
                    <a:off x="307158" y="5008884"/>
                    <a:ext cx="454957" cy="619062"/>
                  </a:xfrm>
                  <a:prstGeom prst="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8" name="Right Brace 147">
                    <a:extLst>
                      <a:ext uri="{FF2B5EF4-FFF2-40B4-BE49-F238E27FC236}">
                        <a16:creationId xmlns:a16="http://schemas.microsoft.com/office/drawing/2014/main" id="{34C2572B-E363-47FD-8B90-7E9E1CDD7243}"/>
                      </a:ext>
                    </a:extLst>
                  </p:cNvPr>
                  <p:cNvSpPr/>
                  <p:nvPr/>
                </p:nvSpPr>
                <p:spPr>
                  <a:xfrm rot="16200000">
                    <a:off x="416667" y="4641985"/>
                    <a:ext cx="235939" cy="45495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sp>
                <p:nvSpPr>
                  <p:cNvPr id="171" name="TextBox 20">
                    <a:extLst>
                      <a:ext uri="{FF2B5EF4-FFF2-40B4-BE49-F238E27FC236}">
                        <a16:creationId xmlns:a16="http://schemas.microsoft.com/office/drawing/2014/main" id="{623B7D49-2BF6-4CA8-899A-8A6C882926DF}"/>
                      </a:ext>
                    </a:extLst>
                  </p:cNvPr>
                  <p:cNvSpPr txBox="1"/>
                  <p:nvPr/>
                </p:nvSpPr>
                <p:spPr>
                  <a:xfrm>
                    <a:off x="84256" y="4218473"/>
                    <a:ext cx="668476" cy="4315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latin typeface="+mj-lt"/>
                      </a:rPr>
                      <a:t>Packet</a:t>
                    </a:r>
                  </a:p>
                  <a:p>
                    <a:pPr algn="ctr"/>
                    <a:r>
                      <a:rPr lang="en-US" dirty="0">
                        <a:latin typeface="+mj-lt"/>
                      </a:rPr>
                      <a:t>Header</a:t>
                    </a:r>
                  </a:p>
                </p:txBody>
              </p:sp>
            </p:grpSp>
            <p:sp>
              <p:nvSpPr>
                <p:cNvPr id="143" name="Rectangle 142">
                  <a:extLst>
                    <a:ext uri="{FF2B5EF4-FFF2-40B4-BE49-F238E27FC236}">
                      <a16:creationId xmlns:a16="http://schemas.microsoft.com/office/drawing/2014/main" id="{82304255-0BFE-4E92-A39A-C50D28EC06F8}"/>
                    </a:ext>
                  </a:extLst>
                </p:cNvPr>
                <p:cNvSpPr/>
                <p:nvPr/>
              </p:nvSpPr>
              <p:spPr>
                <a:xfrm>
                  <a:off x="783284" y="5072893"/>
                  <a:ext cx="641140" cy="6190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10" name="Group 109">
                <a:extLst>
                  <a:ext uri="{FF2B5EF4-FFF2-40B4-BE49-F238E27FC236}">
                    <a16:creationId xmlns:a16="http://schemas.microsoft.com/office/drawing/2014/main" id="{0A2DB428-BFC0-470F-ADDA-8F60ED12E14F}"/>
                  </a:ext>
                </a:extLst>
              </p:cNvPr>
              <p:cNvGrpSpPr/>
              <p:nvPr/>
            </p:nvGrpSpPr>
            <p:grpSpPr>
              <a:xfrm>
                <a:off x="770230" y="5074422"/>
                <a:ext cx="1702221" cy="1122932"/>
                <a:chOff x="770230" y="5074422"/>
                <a:chExt cx="1702221" cy="1122932"/>
              </a:xfrm>
            </p:grpSpPr>
            <p:sp>
              <p:nvSpPr>
                <p:cNvPr id="116" name="TextBox 25">
                  <a:extLst>
                    <a:ext uri="{FF2B5EF4-FFF2-40B4-BE49-F238E27FC236}">
                      <a16:creationId xmlns:a16="http://schemas.microsoft.com/office/drawing/2014/main" id="{36E68223-26A3-4844-97E0-CB7865FB6E80}"/>
                    </a:ext>
                  </a:extLst>
                </p:cNvPr>
                <p:cNvSpPr txBox="1"/>
                <p:nvPr/>
              </p:nvSpPr>
              <p:spPr>
                <a:xfrm>
                  <a:off x="1468858" y="5950727"/>
                  <a:ext cx="1003593" cy="24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header</a:t>
                  </a:r>
                </a:p>
              </p:txBody>
            </p:sp>
            <p:cxnSp>
              <p:nvCxnSpPr>
                <p:cNvPr id="117" name="Elbow Connector 26">
                  <a:extLst>
                    <a:ext uri="{FF2B5EF4-FFF2-40B4-BE49-F238E27FC236}">
                      <a16:creationId xmlns:a16="http://schemas.microsoft.com/office/drawing/2014/main" id="{E42C3962-D5C4-42B9-9075-1B383409AC82}"/>
                    </a:ext>
                  </a:extLst>
                </p:cNvPr>
                <p:cNvCxnSpPr>
                  <a:cxnSpLocks/>
                  <a:stCxn id="116" idx="1"/>
                  <a:endCxn id="121" idx="2"/>
                </p:cNvCxnSpPr>
                <p:nvPr/>
              </p:nvCxnSpPr>
              <p:spPr>
                <a:xfrm rot="10800000">
                  <a:off x="923959" y="5692648"/>
                  <a:ext cx="544900" cy="381393"/>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1C801BF6-3D41-4FD5-B9C6-4B680BFB20F2}"/>
                    </a:ext>
                  </a:extLst>
                </p:cNvPr>
                <p:cNvSpPr/>
                <p:nvPr/>
              </p:nvSpPr>
              <p:spPr>
                <a:xfrm>
                  <a:off x="770230" y="5074422"/>
                  <a:ext cx="292442" cy="61906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nvGrpSpPr>
              <p:cNvPr id="111" name="Group 110">
                <a:extLst>
                  <a:ext uri="{FF2B5EF4-FFF2-40B4-BE49-F238E27FC236}">
                    <a16:creationId xmlns:a16="http://schemas.microsoft.com/office/drawing/2014/main" id="{186BF5AD-3F8F-49F8-89CD-714A6FD9F514}"/>
                  </a:ext>
                </a:extLst>
              </p:cNvPr>
              <p:cNvGrpSpPr/>
              <p:nvPr/>
            </p:nvGrpSpPr>
            <p:grpSpPr>
              <a:xfrm>
                <a:off x="1067098" y="5074317"/>
                <a:ext cx="2832809" cy="1026435"/>
                <a:chOff x="1067098" y="5074317"/>
                <a:chExt cx="2832809" cy="1026435"/>
              </a:xfrm>
            </p:grpSpPr>
            <p:grpSp>
              <p:nvGrpSpPr>
                <p:cNvPr id="112" name="Group 111">
                  <a:extLst>
                    <a:ext uri="{FF2B5EF4-FFF2-40B4-BE49-F238E27FC236}">
                      <a16:creationId xmlns:a16="http://schemas.microsoft.com/office/drawing/2014/main" id="{6E450695-9CCF-4CAD-99F3-122C01BC3DEC}"/>
                    </a:ext>
                  </a:extLst>
                </p:cNvPr>
                <p:cNvGrpSpPr/>
                <p:nvPr/>
              </p:nvGrpSpPr>
              <p:grpSpPr>
                <a:xfrm>
                  <a:off x="1124654" y="5698130"/>
                  <a:ext cx="2775253" cy="402622"/>
                  <a:chOff x="4294335" y="5700428"/>
                  <a:chExt cx="2775253" cy="402622"/>
                </a:xfrm>
              </p:grpSpPr>
              <p:sp>
                <p:nvSpPr>
                  <p:cNvPr id="114" name="TextBox 22">
                    <a:extLst>
                      <a:ext uri="{FF2B5EF4-FFF2-40B4-BE49-F238E27FC236}">
                        <a16:creationId xmlns:a16="http://schemas.microsoft.com/office/drawing/2014/main" id="{22C2CF1C-623C-4897-9234-F80593968EA3}"/>
                      </a:ext>
                    </a:extLst>
                  </p:cNvPr>
                  <p:cNvSpPr txBox="1"/>
                  <p:nvPr/>
                </p:nvSpPr>
                <p:spPr>
                  <a:xfrm>
                    <a:off x="4444483" y="5733718"/>
                    <a:ext cx="26251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metadata value</a:t>
                    </a:r>
                  </a:p>
                </p:txBody>
              </p:sp>
              <p:cxnSp>
                <p:nvCxnSpPr>
                  <p:cNvPr id="115" name="Elbow Connector 24">
                    <a:extLst>
                      <a:ext uri="{FF2B5EF4-FFF2-40B4-BE49-F238E27FC236}">
                        <a16:creationId xmlns:a16="http://schemas.microsoft.com/office/drawing/2014/main" id="{922AD9FB-3187-4E29-94A7-79689356B4D4}"/>
                      </a:ext>
                    </a:extLst>
                  </p:cNvPr>
                  <p:cNvCxnSpPr>
                    <a:cxnSpLocks/>
                    <a:stCxn id="114" idx="1"/>
                  </p:cNvCxnSpPr>
                  <p:nvPr/>
                </p:nvCxnSpPr>
                <p:spPr>
                  <a:xfrm rot="10800000">
                    <a:off x="4294335" y="5700428"/>
                    <a:ext cx="150148" cy="217957"/>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3" name="Rectangle 112">
                  <a:extLst>
                    <a:ext uri="{FF2B5EF4-FFF2-40B4-BE49-F238E27FC236}">
                      <a16:creationId xmlns:a16="http://schemas.microsoft.com/office/drawing/2014/main" id="{7CFB9AFF-E53A-4669-9EE3-5C60F519AA8B}"/>
                    </a:ext>
                  </a:extLst>
                </p:cNvPr>
                <p:cNvSpPr>
                  <a:spLocks noChangeAspect="1"/>
                </p:cNvSpPr>
                <p:nvPr/>
              </p:nvSpPr>
              <p:spPr>
                <a:xfrm>
                  <a:off x="1067098" y="5074317"/>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pSp>
        <p:sp>
          <p:nvSpPr>
            <p:cNvPr id="108" name="Rectangle 107">
              <a:extLst>
                <a:ext uri="{FF2B5EF4-FFF2-40B4-BE49-F238E27FC236}">
                  <a16:creationId xmlns:a16="http://schemas.microsoft.com/office/drawing/2014/main" id="{180B02D6-A307-4534-86CF-631D885C88B1}"/>
                </a:ext>
              </a:extLst>
            </p:cNvPr>
            <p:cNvSpPr>
              <a:spLocks noChangeAspect="1"/>
            </p:cNvSpPr>
            <p:nvPr/>
          </p:nvSpPr>
          <p:spPr>
            <a:xfrm>
              <a:off x="3474720" y="5074920"/>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175" name="Rectangle 174">
            <a:extLst>
              <a:ext uri="{FF2B5EF4-FFF2-40B4-BE49-F238E27FC236}">
                <a16:creationId xmlns:a16="http://schemas.microsoft.com/office/drawing/2014/main" id="{DE17DBBE-1D25-4682-BC83-9CFFA242F7F0}"/>
              </a:ext>
            </a:extLst>
          </p:cNvPr>
          <p:cNvSpPr>
            <a:spLocks noChangeAspect="1"/>
          </p:cNvSpPr>
          <p:nvPr/>
        </p:nvSpPr>
        <p:spPr>
          <a:xfrm>
            <a:off x="5879592" y="5072893"/>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6" name="Group 175">
            <a:extLst>
              <a:ext uri="{FF2B5EF4-FFF2-40B4-BE49-F238E27FC236}">
                <a16:creationId xmlns:a16="http://schemas.microsoft.com/office/drawing/2014/main" id="{E477EE9B-9F7C-48B8-AC4D-9B7EFA7E65F1}"/>
              </a:ext>
            </a:extLst>
          </p:cNvPr>
          <p:cNvGrpSpPr/>
          <p:nvPr/>
        </p:nvGrpSpPr>
        <p:grpSpPr>
          <a:xfrm>
            <a:off x="5058468" y="5075738"/>
            <a:ext cx="3232862" cy="1200291"/>
            <a:chOff x="6831002" y="1935164"/>
            <a:chExt cx="3232862" cy="1200291"/>
          </a:xfrm>
        </p:grpSpPr>
        <p:sp>
          <p:nvSpPr>
            <p:cNvPr id="177" name="Rectangle 176">
              <a:extLst>
                <a:ext uri="{FF2B5EF4-FFF2-40B4-BE49-F238E27FC236}">
                  <a16:creationId xmlns:a16="http://schemas.microsoft.com/office/drawing/2014/main" id="{2733C62F-A4A3-448D-9F69-61F7B84AE91A}"/>
                </a:ext>
              </a:extLst>
            </p:cNvPr>
            <p:cNvSpPr>
              <a:spLocks noChangeAspect="1"/>
            </p:cNvSpPr>
            <p:nvPr/>
          </p:nvSpPr>
          <p:spPr>
            <a:xfrm>
              <a:off x="9710672" y="1935164"/>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8" name="Group 177">
              <a:extLst>
                <a:ext uri="{FF2B5EF4-FFF2-40B4-BE49-F238E27FC236}">
                  <a16:creationId xmlns:a16="http://schemas.microsoft.com/office/drawing/2014/main" id="{78FE1A0F-A7A1-4008-9DC1-2E8C1FEE4D54}"/>
                </a:ext>
              </a:extLst>
            </p:cNvPr>
            <p:cNvGrpSpPr/>
            <p:nvPr/>
          </p:nvGrpSpPr>
          <p:grpSpPr>
            <a:xfrm>
              <a:off x="7698158" y="1935486"/>
              <a:ext cx="2014321" cy="1199969"/>
              <a:chOff x="-960888" y="5008884"/>
              <a:chExt cx="2014321" cy="1199969"/>
            </a:xfrm>
          </p:grpSpPr>
          <p:sp>
            <p:nvSpPr>
              <p:cNvPr id="184" name="TextBox 25">
                <a:extLst>
                  <a:ext uri="{FF2B5EF4-FFF2-40B4-BE49-F238E27FC236}">
                    <a16:creationId xmlns:a16="http://schemas.microsoft.com/office/drawing/2014/main" id="{E0C9CC23-2D0E-42DB-A5DB-333013E2DEBC}"/>
                  </a:ext>
                </a:extLst>
              </p:cNvPr>
              <p:cNvSpPr txBox="1"/>
              <p:nvPr/>
            </p:nvSpPr>
            <p:spPr>
              <a:xfrm>
                <a:off x="-960888" y="5962226"/>
                <a:ext cx="1003593" cy="24662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header</a:t>
                </a:r>
              </a:p>
            </p:txBody>
          </p:sp>
          <p:sp>
            <p:nvSpPr>
              <p:cNvPr id="185" name="Rectangle 184">
                <a:extLst>
                  <a:ext uri="{FF2B5EF4-FFF2-40B4-BE49-F238E27FC236}">
                    <a16:creationId xmlns:a16="http://schemas.microsoft.com/office/drawing/2014/main" id="{D2A17DF6-3DEA-40B8-93C9-966166BF724C}"/>
                  </a:ext>
                </a:extLst>
              </p:cNvPr>
              <p:cNvSpPr/>
              <p:nvPr/>
            </p:nvSpPr>
            <p:spPr>
              <a:xfrm>
                <a:off x="760991" y="5008884"/>
                <a:ext cx="292442" cy="619062"/>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186" name="Elbow Connector 26">
                <a:extLst>
                  <a:ext uri="{FF2B5EF4-FFF2-40B4-BE49-F238E27FC236}">
                    <a16:creationId xmlns:a16="http://schemas.microsoft.com/office/drawing/2014/main" id="{D4ABA3C9-A69E-448D-86B5-9862AFC997FE}"/>
                  </a:ext>
                </a:extLst>
              </p:cNvPr>
              <p:cNvCxnSpPr>
                <a:cxnSpLocks/>
                <a:stCxn id="184" idx="3"/>
                <a:endCxn id="185" idx="2"/>
              </p:cNvCxnSpPr>
              <p:nvPr/>
            </p:nvCxnSpPr>
            <p:spPr>
              <a:xfrm flipV="1">
                <a:off x="42705" y="5627946"/>
                <a:ext cx="864507" cy="457594"/>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9" name="Rectangle 178">
              <a:extLst>
                <a:ext uri="{FF2B5EF4-FFF2-40B4-BE49-F238E27FC236}">
                  <a16:creationId xmlns:a16="http://schemas.microsoft.com/office/drawing/2014/main" id="{4BB7C33D-E033-42C6-92C0-257696A543CE}"/>
                </a:ext>
              </a:extLst>
            </p:cNvPr>
            <p:cNvSpPr>
              <a:spLocks noChangeAspect="1"/>
            </p:cNvSpPr>
            <p:nvPr/>
          </p:nvSpPr>
          <p:spPr>
            <a:xfrm>
              <a:off x="9826186" y="1935164"/>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80" name="Group 179">
              <a:extLst>
                <a:ext uri="{FF2B5EF4-FFF2-40B4-BE49-F238E27FC236}">
                  <a16:creationId xmlns:a16="http://schemas.microsoft.com/office/drawing/2014/main" id="{5CCD3733-7409-4A83-9CA5-277BF5AECE75}"/>
                </a:ext>
              </a:extLst>
            </p:cNvPr>
            <p:cNvGrpSpPr/>
            <p:nvPr/>
          </p:nvGrpSpPr>
          <p:grpSpPr>
            <a:xfrm>
              <a:off x="6831002" y="2556956"/>
              <a:ext cx="3055358" cy="380297"/>
              <a:chOff x="1358383" y="5697353"/>
              <a:chExt cx="3055358" cy="380297"/>
            </a:xfrm>
          </p:grpSpPr>
          <p:sp>
            <p:nvSpPr>
              <p:cNvPr id="182" name="TextBox 22">
                <a:extLst>
                  <a:ext uri="{FF2B5EF4-FFF2-40B4-BE49-F238E27FC236}">
                    <a16:creationId xmlns:a16="http://schemas.microsoft.com/office/drawing/2014/main" id="{07F1EABF-B23D-4774-B5E5-406066BB57C4}"/>
                  </a:ext>
                </a:extLst>
              </p:cNvPr>
              <p:cNvSpPr txBox="1"/>
              <p:nvPr/>
            </p:nvSpPr>
            <p:spPr>
              <a:xfrm>
                <a:off x="1358383" y="5708318"/>
                <a:ext cx="262510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latin typeface="+mj-lt"/>
                  </a:rPr>
                  <a:t>INT metadata value</a:t>
                </a:r>
              </a:p>
            </p:txBody>
          </p:sp>
          <p:cxnSp>
            <p:nvCxnSpPr>
              <p:cNvPr id="183" name="Elbow Connector 24">
                <a:extLst>
                  <a:ext uri="{FF2B5EF4-FFF2-40B4-BE49-F238E27FC236}">
                    <a16:creationId xmlns:a16="http://schemas.microsoft.com/office/drawing/2014/main" id="{1403CBD6-8465-4C3E-A120-2A692262DCD2}"/>
                  </a:ext>
                </a:extLst>
              </p:cNvPr>
              <p:cNvCxnSpPr>
                <a:cxnSpLocks/>
                <a:stCxn id="182" idx="3"/>
                <a:endCxn id="179" idx="2"/>
              </p:cNvCxnSpPr>
              <p:nvPr/>
            </p:nvCxnSpPr>
            <p:spPr>
              <a:xfrm flipV="1">
                <a:off x="3983488" y="5697353"/>
                <a:ext cx="430253" cy="195631"/>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1" name="Rectangle 180">
              <a:extLst>
                <a:ext uri="{FF2B5EF4-FFF2-40B4-BE49-F238E27FC236}">
                  <a16:creationId xmlns:a16="http://schemas.microsoft.com/office/drawing/2014/main" id="{D6D6AFC2-0497-4752-91C2-C3D3E574335E}"/>
                </a:ext>
              </a:extLst>
            </p:cNvPr>
            <p:cNvSpPr>
              <a:spLocks noChangeAspect="1"/>
            </p:cNvSpPr>
            <p:nvPr/>
          </p:nvSpPr>
          <p:spPr>
            <a:xfrm>
              <a:off x="9943516" y="1935164"/>
              <a:ext cx="120348" cy="62179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84446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par>
                          <p:cTn id="8" fill="hold">
                            <p:stCondLst>
                              <p:cond delay="500"/>
                            </p:stCondLst>
                            <p:childTnLst>
                              <p:par>
                                <p:cTn id="9" presetID="63" presetClass="path" presetSubtype="0" accel="50000" decel="50000" fill="hold" nodeType="afterEffect">
                                  <p:stCondLst>
                                    <p:cond delay="0"/>
                                  </p:stCondLst>
                                  <p:childTnLst>
                                    <p:animMotion origin="layout" path="M 3.61111E-6 1.11111E-6 L 0.25 1.11111E-6 " pathEditMode="relative" rAng="0" ptsTypes="AA">
                                      <p:cBhvr>
                                        <p:cTn id="10" dur="2000" fill="hold"/>
                                        <p:tgtEl>
                                          <p:spTgt spid="4"/>
                                        </p:tgtEl>
                                        <p:attrNameLst>
                                          <p:attrName>ppt_x</p:attrName>
                                          <p:attrName>ppt_y</p:attrName>
                                        </p:attrNameLst>
                                      </p:cBhvr>
                                      <p:rCtr x="12500" y="0"/>
                                    </p:animMotion>
                                  </p:childTnLst>
                                </p:cTn>
                              </p:par>
                              <p:par>
                                <p:cTn id="11" presetID="63" presetClass="path" presetSubtype="0" accel="50000" decel="50000" fill="hold" grpId="1" nodeType="withEffect">
                                  <p:stCondLst>
                                    <p:cond delay="0"/>
                                  </p:stCondLst>
                                  <p:childTnLst>
                                    <p:animMotion origin="layout" path="M 0 0 L 0.25 0 E" pathEditMode="relative" ptsTypes="">
                                      <p:cBhvr>
                                        <p:cTn id="12" dur="2000" fill="hold"/>
                                        <p:tgtEl>
                                          <p:spTgt spid="107"/>
                                        </p:tgtEl>
                                        <p:attrNameLst>
                                          <p:attrName>ppt_x</p:attrName>
                                          <p:attrName>ppt_y</p:attrName>
                                        </p:attrNameLst>
                                      </p:cBhvr>
                                    </p:animMotion>
                                  </p:childTnLst>
                                </p:cTn>
                              </p:par>
                            </p:childTnLst>
                          </p:cTn>
                        </p:par>
                        <p:par>
                          <p:cTn id="13" fill="hold">
                            <p:stCondLst>
                              <p:cond delay="2500"/>
                            </p:stCondLst>
                            <p:childTnLst>
                              <p:par>
                                <p:cTn id="14" presetID="1" presetClass="exit" presetSubtype="0" fill="hold" grpId="2" nodeType="afterEffect">
                                  <p:stCondLst>
                                    <p:cond delay="0"/>
                                  </p:stCondLst>
                                  <p:childTnLst>
                                    <p:set>
                                      <p:cBhvr>
                                        <p:cTn id="15" dur="1" fill="hold">
                                          <p:stCondLst>
                                            <p:cond delay="0"/>
                                          </p:stCondLst>
                                        </p:cTn>
                                        <p:tgtEl>
                                          <p:spTgt spid="107"/>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4"/>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99"/>
                                        </p:tgtEl>
                                        <p:attrNameLst>
                                          <p:attrName>style.visibility</p:attrName>
                                        </p:attrNameLst>
                                      </p:cBhvr>
                                      <p:to>
                                        <p:strVal val="visible"/>
                                      </p:to>
                                    </p:se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175"/>
                                        </p:tgtEl>
                                        <p:attrNameLst>
                                          <p:attrName>style.visibility</p:attrName>
                                        </p:attrNameLst>
                                      </p:cBhvr>
                                      <p:to>
                                        <p:strVal val="visible"/>
                                      </p:to>
                                    </p:set>
                                    <p:animEffect transition="in" filter="fade">
                                      <p:cBhvr>
                                        <p:cTn id="23" dur="500"/>
                                        <p:tgtEl>
                                          <p:spTgt spid="175"/>
                                        </p:tgtEl>
                                      </p:cBhvr>
                                    </p:animEffect>
                                  </p:childTnLst>
                                </p:cTn>
                              </p:par>
                            </p:childTnLst>
                          </p:cTn>
                        </p:par>
                        <p:par>
                          <p:cTn id="24" fill="hold">
                            <p:stCondLst>
                              <p:cond delay="3000"/>
                            </p:stCondLst>
                            <p:childTnLst>
                              <p:par>
                                <p:cTn id="25" presetID="63" presetClass="path" presetSubtype="0" accel="50000" decel="50000" fill="hold" grpId="1" nodeType="afterEffect">
                                  <p:stCondLst>
                                    <p:cond delay="0"/>
                                  </p:stCondLst>
                                  <p:childTnLst>
                                    <p:animMotion origin="layout" path="M 8.33333E-7 -3.7037E-6 L 0.25 -3.7037E-6 " pathEditMode="relative" rAng="0" ptsTypes="AA">
                                      <p:cBhvr>
                                        <p:cTn id="26" dur="2000" fill="hold"/>
                                        <p:tgtEl>
                                          <p:spTgt spid="175"/>
                                        </p:tgtEl>
                                        <p:attrNameLst>
                                          <p:attrName>ppt_x</p:attrName>
                                          <p:attrName>ppt_y</p:attrName>
                                        </p:attrNameLst>
                                      </p:cBhvr>
                                      <p:rCtr x="12500" y="0"/>
                                    </p:animMotion>
                                  </p:childTnLst>
                                </p:cTn>
                              </p:par>
                              <p:par>
                                <p:cTn id="27" presetID="63" presetClass="path" presetSubtype="0" accel="50000" decel="50000" fill="hold" nodeType="withEffect">
                                  <p:stCondLst>
                                    <p:cond delay="0"/>
                                  </p:stCondLst>
                                  <p:childTnLst>
                                    <p:animMotion origin="layout" path="M 0 0 L 0.25 0 E" pathEditMode="relative" ptsTypes="">
                                      <p:cBhvr>
                                        <p:cTn id="28" dur="2000" fill="hold"/>
                                        <p:tgtEl>
                                          <p:spTgt spid="99"/>
                                        </p:tgtEl>
                                        <p:attrNameLst>
                                          <p:attrName>ppt_x</p:attrName>
                                          <p:attrName>ppt_y</p:attrName>
                                        </p:attrNameLst>
                                      </p:cBhvr>
                                    </p:animMotion>
                                  </p:childTnLst>
                                </p:cTn>
                              </p:par>
                            </p:childTnLst>
                          </p:cTn>
                        </p:par>
                        <p:par>
                          <p:cTn id="29" fill="hold">
                            <p:stCondLst>
                              <p:cond delay="5000"/>
                            </p:stCondLst>
                            <p:childTnLst>
                              <p:par>
                                <p:cTn id="30" presetID="1" presetClass="exit" presetSubtype="0" fill="hold" grpId="2" nodeType="afterEffect">
                                  <p:stCondLst>
                                    <p:cond delay="0"/>
                                  </p:stCondLst>
                                  <p:childTnLst>
                                    <p:set>
                                      <p:cBhvr>
                                        <p:cTn id="31" dur="1" fill="hold">
                                          <p:stCondLst>
                                            <p:cond delay="0"/>
                                          </p:stCondLst>
                                        </p:cTn>
                                        <p:tgtEl>
                                          <p:spTgt spid="175"/>
                                        </p:tgtEl>
                                        <p:attrNameLst>
                                          <p:attrName>style.visibility</p:attrName>
                                        </p:attrNameLst>
                                      </p:cBhvr>
                                      <p:to>
                                        <p:strVal val="hidden"/>
                                      </p:to>
                                    </p:set>
                                  </p:childTnLst>
                                </p:cTn>
                              </p:par>
                            </p:childTnLst>
                          </p:cTn>
                        </p:par>
                        <p:par>
                          <p:cTn id="32" fill="hold">
                            <p:stCondLst>
                              <p:cond delay="5000"/>
                            </p:stCondLst>
                            <p:childTnLst>
                              <p:par>
                                <p:cTn id="33" presetID="1" presetClass="exit" presetSubtype="0" fill="hold" nodeType="afterEffect">
                                  <p:stCondLst>
                                    <p:cond delay="0"/>
                                  </p:stCondLst>
                                  <p:childTnLst>
                                    <p:set>
                                      <p:cBhvr>
                                        <p:cTn id="34" dur="1" fill="hold">
                                          <p:stCondLst>
                                            <p:cond delay="0"/>
                                          </p:stCondLst>
                                        </p:cTn>
                                        <p:tgtEl>
                                          <p:spTgt spid="99"/>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76"/>
                                        </p:tgtEl>
                                        <p:attrNameLst>
                                          <p:attrName>style.visibility</p:attrName>
                                        </p:attrNameLst>
                                      </p:cBhvr>
                                      <p:to>
                                        <p:strVal val="visible"/>
                                      </p:to>
                                    </p:set>
                                  </p:childTnLst>
                                </p:cTn>
                              </p:par>
                            </p:childTnLst>
                          </p:cTn>
                        </p:par>
                        <p:par>
                          <p:cTn id="37" fill="hold">
                            <p:stCondLst>
                              <p:cond delay="5000"/>
                            </p:stCondLst>
                            <p:childTnLst>
                              <p:par>
                                <p:cTn id="38" presetID="1" presetClass="entr" presetSubtype="0" fill="hold" nodeType="afterEffect">
                                  <p:stCondLst>
                                    <p:cond delay="0"/>
                                  </p:stCondLst>
                                  <p:childTnLst>
                                    <p:set>
                                      <p:cBhvr>
                                        <p:cTn id="39"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7" grpId="1" animBg="1"/>
      <p:bldP spid="107" grpId="2" animBg="1"/>
      <p:bldP spid="175" grpId="0" animBg="1"/>
      <p:bldP spid="175" grpId="1" animBg="1"/>
      <p:bldP spid="175"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56" y="-15367"/>
            <a:ext cx="7886700" cy="1325563"/>
          </a:xfrm>
        </p:spPr>
        <p:txBody>
          <a:bodyPr/>
          <a:lstStyle/>
          <a:p>
            <a:r>
              <a:rPr lang="en-US" sz="4000" dirty="0"/>
              <a:t>Telemetry Use case #1 – Congestion Control</a:t>
            </a:r>
          </a:p>
        </p:txBody>
      </p:sp>
      <p:sp>
        <p:nvSpPr>
          <p:cNvPr id="5" name="Content Placeholder 4">
            <a:extLst>
              <a:ext uri="{FF2B5EF4-FFF2-40B4-BE49-F238E27FC236}">
                <a16:creationId xmlns:a16="http://schemas.microsoft.com/office/drawing/2014/main" id="{4DBB9747-209F-4E7A-9EE8-AB20D59C558D}"/>
              </a:ext>
            </a:extLst>
          </p:cNvPr>
          <p:cNvSpPr>
            <a:spLocks noGrp="1"/>
          </p:cNvSpPr>
          <p:nvPr>
            <p:ph idx="1"/>
          </p:nvPr>
        </p:nvSpPr>
        <p:spPr>
          <a:xfrm>
            <a:off x="84640" y="1513108"/>
            <a:ext cx="8897314" cy="1100455"/>
          </a:xfrm>
        </p:spPr>
        <p:txBody>
          <a:bodyPr/>
          <a:lstStyle/>
          <a:p>
            <a:pPr>
              <a:lnSpc>
                <a:spcPct val="150000"/>
              </a:lnSpc>
              <a:spcBef>
                <a:spcPts val="1200"/>
              </a:spcBef>
            </a:pPr>
            <a:r>
              <a:rPr lang="en-US" dirty="0"/>
              <a:t>State of the art: High Performance Congestion Control (HPCC, SIGCOMM 2019) is deployed in production in Alibaba.</a:t>
            </a:r>
          </a:p>
          <a:p>
            <a:endParaRPr lang="en-US" dirty="0"/>
          </a:p>
          <a:p>
            <a:endParaRPr lang="en-US" dirty="0"/>
          </a:p>
        </p:txBody>
      </p:sp>
      <p:pic>
        <p:nvPicPr>
          <p:cNvPr id="5122" name="Picture 2" descr="Image result for congestion">
            <a:extLst>
              <a:ext uri="{FF2B5EF4-FFF2-40B4-BE49-F238E27FC236}">
                <a16:creationId xmlns:a16="http://schemas.microsoft.com/office/drawing/2014/main" id="{E3BE3D58-4ED1-40CD-B3C2-48D368310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083" y="4244438"/>
            <a:ext cx="3711767" cy="2319854"/>
          </a:xfrm>
          <a:prstGeom prst="rect">
            <a:avLst/>
          </a:prstGeom>
          <a:noFill/>
          <a:extLst>
            <a:ext uri="{909E8E84-426E-40DD-AFC4-6F175D3DCCD1}">
              <a14:hiddenFill xmlns:a14="http://schemas.microsoft.com/office/drawing/2010/main">
                <a:solidFill>
                  <a:srgbClr val="FFFFFF"/>
                </a:solidFill>
              </a14:hiddenFill>
            </a:ext>
          </a:extLst>
        </p:spPr>
      </p:pic>
      <p:sp>
        <p:nvSpPr>
          <p:cNvPr id="26" name="Slide Number Placeholder 2">
            <a:extLst>
              <a:ext uri="{FF2B5EF4-FFF2-40B4-BE49-F238E27FC236}">
                <a16:creationId xmlns:a16="http://schemas.microsoft.com/office/drawing/2014/main" id="{055FBCB9-DFDE-4FC3-B149-B1B1623D6889}"/>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8</a:t>
            </a:fld>
            <a:endParaRPr lang="en-US" sz="1200" dirty="0">
              <a:solidFill>
                <a:schemeClr val="tx1">
                  <a:tint val="75000"/>
                </a:schemeClr>
              </a:solidFill>
            </a:endParaRPr>
          </a:p>
        </p:txBody>
      </p:sp>
    </p:spTree>
    <p:extLst>
      <p:ext uri="{BB962C8B-B14F-4D97-AF65-F5344CB8AC3E}">
        <p14:creationId xmlns:p14="http://schemas.microsoft.com/office/powerpoint/2010/main" val="385705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56" y="-15367"/>
            <a:ext cx="7886700" cy="1325563"/>
          </a:xfrm>
        </p:spPr>
        <p:txBody>
          <a:bodyPr/>
          <a:lstStyle/>
          <a:p>
            <a:r>
              <a:rPr lang="en-US" sz="4000" dirty="0"/>
              <a:t>Telemetry Use case #2 – Path Discovery</a:t>
            </a:r>
          </a:p>
        </p:txBody>
      </p:sp>
      <p:sp>
        <p:nvSpPr>
          <p:cNvPr id="5" name="Content Placeholder 4">
            <a:extLst>
              <a:ext uri="{FF2B5EF4-FFF2-40B4-BE49-F238E27FC236}">
                <a16:creationId xmlns:a16="http://schemas.microsoft.com/office/drawing/2014/main" id="{4DBB9747-209F-4E7A-9EE8-AB20D59C558D}"/>
              </a:ext>
            </a:extLst>
          </p:cNvPr>
          <p:cNvSpPr>
            <a:spLocks noGrp="1"/>
          </p:cNvSpPr>
          <p:nvPr>
            <p:ph idx="1"/>
          </p:nvPr>
        </p:nvSpPr>
        <p:spPr>
          <a:xfrm>
            <a:off x="628650" y="1825625"/>
            <a:ext cx="7886700" cy="1100455"/>
          </a:xfrm>
        </p:spPr>
        <p:txBody>
          <a:bodyPr/>
          <a:lstStyle/>
          <a:p>
            <a:r>
              <a:rPr lang="en-US" dirty="0"/>
              <a:t>Which path do my packets take?</a:t>
            </a:r>
          </a:p>
          <a:p>
            <a:r>
              <a:rPr lang="en-US" dirty="0"/>
              <a:t>Which rules do my packets follow?</a:t>
            </a:r>
          </a:p>
          <a:p>
            <a:endParaRPr lang="en-US" dirty="0"/>
          </a:p>
        </p:txBody>
      </p:sp>
      <p:grpSp>
        <p:nvGrpSpPr>
          <p:cNvPr id="64" name="Group 63">
            <a:extLst>
              <a:ext uri="{FF2B5EF4-FFF2-40B4-BE49-F238E27FC236}">
                <a16:creationId xmlns:a16="http://schemas.microsoft.com/office/drawing/2014/main" id="{C9600ADC-31FC-432B-B6A0-B94032976AD2}"/>
              </a:ext>
            </a:extLst>
          </p:cNvPr>
          <p:cNvGrpSpPr/>
          <p:nvPr/>
        </p:nvGrpSpPr>
        <p:grpSpPr>
          <a:xfrm>
            <a:off x="2263757" y="3215218"/>
            <a:ext cx="3625271" cy="2098502"/>
            <a:chOff x="1413164" y="3474720"/>
            <a:chExt cx="3625271" cy="2098502"/>
          </a:xfrm>
        </p:grpSpPr>
        <p:sp>
          <p:nvSpPr>
            <p:cNvPr id="14" name="Oval 13">
              <a:extLst>
                <a:ext uri="{FF2B5EF4-FFF2-40B4-BE49-F238E27FC236}">
                  <a16:creationId xmlns:a16="http://schemas.microsoft.com/office/drawing/2014/main" id="{5B30919A-8BF5-4E78-9985-C116B51ABE44}"/>
                </a:ext>
              </a:extLst>
            </p:cNvPr>
            <p:cNvSpPr/>
            <p:nvPr/>
          </p:nvSpPr>
          <p:spPr>
            <a:xfrm>
              <a:off x="1413164" y="4297680"/>
              <a:ext cx="452581" cy="4525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7F7696-5BBC-4B48-82A6-B6CBFF112230}"/>
                </a:ext>
              </a:extLst>
            </p:cNvPr>
            <p:cNvSpPr/>
            <p:nvPr/>
          </p:nvSpPr>
          <p:spPr>
            <a:xfrm>
              <a:off x="3029527" y="3474720"/>
              <a:ext cx="452581" cy="4525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8DC9B6A-41AC-4137-94FE-7246C1EA7476}"/>
                </a:ext>
              </a:extLst>
            </p:cNvPr>
            <p:cNvSpPr/>
            <p:nvPr/>
          </p:nvSpPr>
          <p:spPr>
            <a:xfrm>
              <a:off x="3029527" y="4023360"/>
              <a:ext cx="452581" cy="4525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9652DED-484F-4BE6-9D4D-49A0ED99BBE1}"/>
                </a:ext>
              </a:extLst>
            </p:cNvPr>
            <p:cNvSpPr/>
            <p:nvPr/>
          </p:nvSpPr>
          <p:spPr>
            <a:xfrm>
              <a:off x="3029526" y="4572000"/>
              <a:ext cx="452581" cy="4525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2FBC439-9624-45E4-904A-393B149199AB}"/>
                </a:ext>
              </a:extLst>
            </p:cNvPr>
            <p:cNvSpPr/>
            <p:nvPr/>
          </p:nvSpPr>
          <p:spPr>
            <a:xfrm>
              <a:off x="3029525" y="5120640"/>
              <a:ext cx="452581" cy="4525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2FD437FE-1559-4A0D-ACE2-EDB114F26451}"/>
                </a:ext>
              </a:extLst>
            </p:cNvPr>
            <p:cNvCxnSpPr>
              <a:cxnSpLocks/>
              <a:stCxn id="14" idx="6"/>
              <a:endCxn id="15" idx="2"/>
            </p:cNvCxnSpPr>
            <p:nvPr/>
          </p:nvCxnSpPr>
          <p:spPr>
            <a:xfrm flipV="1">
              <a:off x="1865745" y="3701011"/>
              <a:ext cx="1163782" cy="82296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D51480C-1482-45A6-8D03-E6486D96D1D4}"/>
                </a:ext>
              </a:extLst>
            </p:cNvPr>
            <p:cNvCxnSpPr>
              <a:cxnSpLocks/>
              <a:stCxn id="14" idx="6"/>
              <a:endCxn id="16" idx="2"/>
            </p:cNvCxnSpPr>
            <p:nvPr/>
          </p:nvCxnSpPr>
          <p:spPr>
            <a:xfrm flipV="1">
              <a:off x="1865745" y="4249651"/>
              <a:ext cx="1163782" cy="27432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B372870-8DF6-47D7-A1F3-2040884CFB15}"/>
                </a:ext>
              </a:extLst>
            </p:cNvPr>
            <p:cNvCxnSpPr>
              <a:stCxn id="14" idx="6"/>
              <a:endCxn id="17" idx="2"/>
            </p:cNvCxnSpPr>
            <p:nvPr/>
          </p:nvCxnSpPr>
          <p:spPr>
            <a:xfrm>
              <a:off x="1865745" y="4523971"/>
              <a:ext cx="1163781" cy="27432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F5AAB19-3B9B-4012-BE5B-A5245540AF7D}"/>
                </a:ext>
              </a:extLst>
            </p:cNvPr>
            <p:cNvCxnSpPr>
              <a:cxnSpLocks/>
              <a:stCxn id="14" idx="6"/>
              <a:endCxn id="18" idx="2"/>
            </p:cNvCxnSpPr>
            <p:nvPr/>
          </p:nvCxnSpPr>
          <p:spPr>
            <a:xfrm>
              <a:off x="1865745" y="4523971"/>
              <a:ext cx="1163780" cy="82296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sp>
          <p:nvSpPr>
            <p:cNvPr id="32" name="Oval 31">
              <a:extLst>
                <a:ext uri="{FF2B5EF4-FFF2-40B4-BE49-F238E27FC236}">
                  <a16:creationId xmlns:a16="http://schemas.microsoft.com/office/drawing/2014/main" id="{5A454C10-2171-4554-9064-B2FADF54248C}"/>
                </a:ext>
              </a:extLst>
            </p:cNvPr>
            <p:cNvSpPr/>
            <p:nvPr/>
          </p:nvSpPr>
          <p:spPr>
            <a:xfrm>
              <a:off x="4585854" y="4297680"/>
              <a:ext cx="452581" cy="45258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5354BAD5-AC85-4777-A5B4-FB264BF56BCB}"/>
                </a:ext>
              </a:extLst>
            </p:cNvPr>
            <p:cNvCxnSpPr>
              <a:cxnSpLocks/>
              <a:stCxn id="15" idx="6"/>
              <a:endCxn id="32" idx="2"/>
            </p:cNvCxnSpPr>
            <p:nvPr/>
          </p:nvCxnSpPr>
          <p:spPr>
            <a:xfrm>
              <a:off x="3482108" y="3701011"/>
              <a:ext cx="1103746" cy="82296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CBE4124E-1FEC-40E6-8FCB-739C220E4932}"/>
                </a:ext>
              </a:extLst>
            </p:cNvPr>
            <p:cNvCxnSpPr>
              <a:stCxn id="16" idx="6"/>
              <a:endCxn id="32" idx="2"/>
            </p:cNvCxnSpPr>
            <p:nvPr/>
          </p:nvCxnSpPr>
          <p:spPr>
            <a:xfrm>
              <a:off x="3482108" y="4249651"/>
              <a:ext cx="1103746" cy="27432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281729E-4A28-46DC-8E27-19DFEE5AB067}"/>
                </a:ext>
              </a:extLst>
            </p:cNvPr>
            <p:cNvCxnSpPr>
              <a:stCxn id="17" idx="6"/>
              <a:endCxn id="32" idx="2"/>
            </p:cNvCxnSpPr>
            <p:nvPr/>
          </p:nvCxnSpPr>
          <p:spPr>
            <a:xfrm flipV="1">
              <a:off x="3482107" y="4523971"/>
              <a:ext cx="1103747" cy="27432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848E6144-DEDE-407F-9B37-9F39EAE5B280}"/>
                </a:ext>
              </a:extLst>
            </p:cNvPr>
            <p:cNvCxnSpPr>
              <a:cxnSpLocks/>
              <a:stCxn id="18" idx="6"/>
              <a:endCxn id="32" idx="2"/>
            </p:cNvCxnSpPr>
            <p:nvPr/>
          </p:nvCxnSpPr>
          <p:spPr>
            <a:xfrm flipV="1">
              <a:off x="3482106" y="4523971"/>
              <a:ext cx="1103748" cy="822960"/>
            </a:xfrm>
            <a:prstGeom prst="straightConnector1">
              <a:avLst/>
            </a:prstGeom>
            <a:ln>
              <a:tailEnd type="none"/>
            </a:ln>
          </p:spPr>
          <p:style>
            <a:lnRef idx="2">
              <a:schemeClr val="accent1"/>
            </a:lnRef>
            <a:fillRef idx="0">
              <a:schemeClr val="accent1"/>
            </a:fillRef>
            <a:effectRef idx="1">
              <a:schemeClr val="accent1"/>
            </a:effectRef>
            <a:fontRef idx="minor">
              <a:schemeClr val="tx1"/>
            </a:fontRef>
          </p:style>
        </p:cxnSp>
      </p:grpSp>
      <p:sp>
        <p:nvSpPr>
          <p:cNvPr id="65" name="Rectangle: Rounded Corners 64">
            <a:extLst>
              <a:ext uri="{FF2B5EF4-FFF2-40B4-BE49-F238E27FC236}">
                <a16:creationId xmlns:a16="http://schemas.microsoft.com/office/drawing/2014/main" id="{680537BB-36A9-476E-B909-3A56B4079826}"/>
              </a:ext>
            </a:extLst>
          </p:cNvPr>
          <p:cNvSpPr/>
          <p:nvPr/>
        </p:nvSpPr>
        <p:spPr>
          <a:xfrm>
            <a:off x="2471288" y="4158250"/>
            <a:ext cx="471340" cy="17826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b="1">
              <a:solidFill>
                <a:schemeClr val="tx1"/>
              </a:solidFill>
            </a:endParaRPr>
          </a:p>
        </p:txBody>
      </p:sp>
      <p:sp>
        <p:nvSpPr>
          <p:cNvPr id="66" name="Rectangle: Rounded Corners 65">
            <a:extLst>
              <a:ext uri="{FF2B5EF4-FFF2-40B4-BE49-F238E27FC236}">
                <a16:creationId xmlns:a16="http://schemas.microsoft.com/office/drawing/2014/main" id="{9181E5DF-E496-4153-BE10-5AA820B70C83}"/>
              </a:ext>
            </a:extLst>
          </p:cNvPr>
          <p:cNvSpPr/>
          <p:nvPr/>
        </p:nvSpPr>
        <p:spPr>
          <a:xfrm>
            <a:off x="2471288" y="4170257"/>
            <a:ext cx="471340" cy="17826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b="1">
              <a:solidFill>
                <a:schemeClr val="tx1"/>
              </a:solidFill>
            </a:endParaRPr>
          </a:p>
        </p:txBody>
      </p:sp>
      <p:sp>
        <p:nvSpPr>
          <p:cNvPr id="67" name="Rectangle: Rounded Corners 66">
            <a:extLst>
              <a:ext uri="{FF2B5EF4-FFF2-40B4-BE49-F238E27FC236}">
                <a16:creationId xmlns:a16="http://schemas.microsoft.com/office/drawing/2014/main" id="{FC677C0A-B27B-44BD-80B4-53690F44B2B6}"/>
              </a:ext>
            </a:extLst>
          </p:cNvPr>
          <p:cNvSpPr/>
          <p:nvPr/>
        </p:nvSpPr>
        <p:spPr>
          <a:xfrm>
            <a:off x="2480668" y="4170257"/>
            <a:ext cx="471340" cy="17826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b="1">
              <a:solidFill>
                <a:schemeClr val="tx1"/>
              </a:solidFill>
            </a:endParaRPr>
          </a:p>
        </p:txBody>
      </p:sp>
      <p:sp>
        <p:nvSpPr>
          <p:cNvPr id="68" name="Rectangle: Rounded Corners 67">
            <a:extLst>
              <a:ext uri="{FF2B5EF4-FFF2-40B4-BE49-F238E27FC236}">
                <a16:creationId xmlns:a16="http://schemas.microsoft.com/office/drawing/2014/main" id="{50E6E094-D01C-4866-8B31-3C7E9A58FDBA}"/>
              </a:ext>
            </a:extLst>
          </p:cNvPr>
          <p:cNvSpPr/>
          <p:nvPr/>
        </p:nvSpPr>
        <p:spPr>
          <a:xfrm>
            <a:off x="2480668" y="4158588"/>
            <a:ext cx="471340" cy="17826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2000" b="1">
              <a:solidFill>
                <a:schemeClr val="tx1"/>
              </a:solidFill>
            </a:endParaRPr>
          </a:p>
        </p:txBody>
      </p:sp>
      <p:sp>
        <p:nvSpPr>
          <p:cNvPr id="69" name="Content Placeholder 4">
            <a:extLst>
              <a:ext uri="{FF2B5EF4-FFF2-40B4-BE49-F238E27FC236}">
                <a16:creationId xmlns:a16="http://schemas.microsoft.com/office/drawing/2014/main" id="{87A64B45-5126-4FA1-8CC6-118B4A3CD116}"/>
              </a:ext>
            </a:extLst>
          </p:cNvPr>
          <p:cNvSpPr txBox="1">
            <a:spLocks/>
          </p:cNvSpPr>
          <p:nvPr/>
        </p:nvSpPr>
        <p:spPr bwMode="auto">
          <a:xfrm>
            <a:off x="628650" y="5588178"/>
            <a:ext cx="8283856" cy="1100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6075" indent="-346075" algn="l" defTabSz="457200" rtl="0" eaLnBrk="1" fontAlgn="base" hangingPunct="1">
              <a:spcBef>
                <a:spcPts val="1800"/>
              </a:spcBef>
              <a:spcAft>
                <a:spcPct val="0"/>
              </a:spcAft>
              <a:buSzPct val="135000"/>
              <a:buBlip>
                <a:blip r:embed="rId3"/>
              </a:buBlip>
              <a:defRPr sz="2400" kern="1200">
                <a:solidFill>
                  <a:schemeClr val="tx1"/>
                </a:solidFill>
                <a:latin typeface="+mn-lt"/>
                <a:ea typeface="ＭＳ Ｐゴシック" charset="0"/>
                <a:cs typeface="ＭＳ Ｐゴシック" charset="0"/>
              </a:defRPr>
            </a:lvl1pPr>
            <a:lvl2pPr marL="593725" indent="-182563" algn="l" defTabSz="457200" rtl="0" eaLnBrk="1" fontAlgn="base" hangingPunct="1">
              <a:spcBef>
                <a:spcPts val="800"/>
              </a:spcBef>
              <a:spcAft>
                <a:spcPct val="0"/>
              </a:spcAft>
              <a:buClr>
                <a:srgbClr val="595959"/>
              </a:buClr>
              <a:buFont typeface="Lucida Grande" charset="0"/>
              <a:buChar char="–"/>
              <a:defRPr sz="2000" kern="1200">
                <a:solidFill>
                  <a:schemeClr val="tx1"/>
                </a:solidFill>
                <a:latin typeface="+mn-lt"/>
                <a:ea typeface="ＭＳ Ｐゴシック" charset="0"/>
                <a:cs typeface="+mn-cs"/>
              </a:defRPr>
            </a:lvl2pPr>
            <a:lvl3pPr marL="822325" indent="-182563" algn="l" defTabSz="457200" rtl="0" eaLnBrk="1" fontAlgn="base" hangingPunct="1">
              <a:spcBef>
                <a:spcPts val="700"/>
              </a:spcBef>
              <a:spcAft>
                <a:spcPct val="0"/>
              </a:spcAft>
              <a:buClr>
                <a:srgbClr val="595959"/>
              </a:buClr>
              <a:buFont typeface="Wingdings" charset="0"/>
              <a:buChar char="§"/>
              <a:defRPr kern="1200">
                <a:solidFill>
                  <a:schemeClr val="tx1"/>
                </a:solidFill>
                <a:latin typeface="+mn-lt"/>
                <a:ea typeface="ＭＳ Ｐゴシック" charset="0"/>
                <a:cs typeface="+mn-cs"/>
              </a:defRPr>
            </a:lvl3pPr>
            <a:lvl4pPr marL="1050925" indent="-182563" algn="l" defTabSz="457200" rtl="0" eaLnBrk="1" fontAlgn="base" hangingPunct="1">
              <a:spcBef>
                <a:spcPts val="600"/>
              </a:spcBef>
              <a:spcAft>
                <a:spcPct val="0"/>
              </a:spcAft>
              <a:buClr>
                <a:srgbClr val="595959"/>
              </a:buClr>
              <a:buFont typeface="Arial" charset="0"/>
              <a:buChar char="–"/>
              <a:defRPr sz="1600" kern="1200">
                <a:solidFill>
                  <a:schemeClr val="tx1"/>
                </a:solidFill>
                <a:latin typeface="+mn-lt"/>
                <a:ea typeface="ＭＳ Ｐゴシック" charset="0"/>
                <a:cs typeface="+mn-cs"/>
              </a:defRPr>
            </a:lvl4pPr>
            <a:lvl5pPr marL="1233488" indent="-182563" algn="l" defTabSz="457200" rtl="0" eaLnBrk="1" fontAlgn="base" hangingPunct="1">
              <a:spcBef>
                <a:spcPts val="600"/>
              </a:spcBef>
              <a:spcAft>
                <a:spcPct val="0"/>
              </a:spcAft>
              <a:buClr>
                <a:srgbClr val="7F7F7F"/>
              </a:buClr>
              <a:buFont typeface="Wingdings" charset="0"/>
              <a:buChar char="§"/>
              <a:defRPr sz="16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Does the path conform with the operator’s policy?</a:t>
            </a:r>
          </a:p>
        </p:txBody>
      </p:sp>
      <p:sp>
        <p:nvSpPr>
          <p:cNvPr id="70" name="Slide Number Placeholder 2">
            <a:extLst>
              <a:ext uri="{FF2B5EF4-FFF2-40B4-BE49-F238E27FC236}">
                <a16:creationId xmlns:a16="http://schemas.microsoft.com/office/drawing/2014/main" id="{638ECAB7-0718-40DD-9D12-7E4FF76543EA}"/>
              </a:ext>
            </a:extLst>
          </p:cNvPr>
          <p:cNvSpPr txBox="1">
            <a:spLocks/>
          </p:cNvSpPr>
          <p:nvPr/>
        </p:nvSpPr>
        <p:spPr>
          <a:xfrm>
            <a:off x="200416" y="6580630"/>
            <a:ext cx="602860" cy="365125"/>
          </a:xfrm>
          <a:prstGeom prst="rect">
            <a:avLst/>
          </a:prstGeom>
        </p:spPr>
        <p:txBody>
          <a:bodyPr/>
          <a:lstStyle>
            <a:defPPr>
              <a:defRPr lang="en-US"/>
            </a:defPPr>
            <a:lvl1pPr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Verdana" charset="0"/>
                <a:ea typeface="ＭＳ Ｐゴシック" charset="0"/>
                <a:cs typeface="ＭＳ Ｐゴシック" charset="0"/>
              </a:defRPr>
            </a:lvl5pPr>
            <a:lvl6pPr marL="2286000" algn="l" defTabSz="457200" rtl="0" eaLnBrk="1" latinLnBrk="0" hangingPunct="1">
              <a:defRPr kern="1200">
                <a:solidFill>
                  <a:schemeClr val="tx1"/>
                </a:solidFill>
                <a:latin typeface="Verdana" charset="0"/>
                <a:ea typeface="ＭＳ Ｐゴシック" charset="0"/>
                <a:cs typeface="ＭＳ Ｐゴシック" charset="0"/>
              </a:defRPr>
            </a:lvl6pPr>
            <a:lvl7pPr marL="2743200" algn="l" defTabSz="457200" rtl="0" eaLnBrk="1" latinLnBrk="0" hangingPunct="1">
              <a:defRPr kern="1200">
                <a:solidFill>
                  <a:schemeClr val="tx1"/>
                </a:solidFill>
                <a:latin typeface="Verdana" charset="0"/>
                <a:ea typeface="ＭＳ Ｐゴシック" charset="0"/>
                <a:cs typeface="ＭＳ Ｐゴシック" charset="0"/>
              </a:defRPr>
            </a:lvl7pPr>
            <a:lvl8pPr marL="3200400" algn="l" defTabSz="457200" rtl="0" eaLnBrk="1" latinLnBrk="0" hangingPunct="1">
              <a:defRPr kern="1200">
                <a:solidFill>
                  <a:schemeClr val="tx1"/>
                </a:solidFill>
                <a:latin typeface="Verdana" charset="0"/>
                <a:ea typeface="ＭＳ Ｐゴシック" charset="0"/>
                <a:cs typeface="ＭＳ Ｐゴシック" charset="0"/>
              </a:defRPr>
            </a:lvl8pPr>
            <a:lvl9pPr marL="3657600" algn="l" defTabSz="457200" rtl="0" eaLnBrk="1" latinLnBrk="0" hangingPunct="1">
              <a:defRPr kern="1200">
                <a:solidFill>
                  <a:schemeClr val="tx1"/>
                </a:solidFill>
                <a:latin typeface="Verdana" charset="0"/>
                <a:ea typeface="ＭＳ Ｐゴシック" charset="0"/>
                <a:cs typeface="ＭＳ Ｐゴシック" charset="0"/>
              </a:defRPr>
            </a:lvl9pPr>
          </a:lstStyle>
          <a:p>
            <a:pPr algn="r">
              <a:defRPr/>
            </a:pPr>
            <a:fld id="{FE028329-6992-FA46-A379-1289CD59B600}" type="slidenum">
              <a:rPr lang="en-US" sz="1200">
                <a:solidFill>
                  <a:schemeClr val="tx1">
                    <a:tint val="75000"/>
                  </a:schemeClr>
                </a:solidFill>
              </a:rPr>
              <a:pPr algn="r">
                <a:defRPr/>
              </a:pPr>
              <a:t>9</a:t>
            </a:fld>
            <a:endParaRPr lang="en-US" sz="1200" dirty="0">
              <a:solidFill>
                <a:schemeClr val="tx1">
                  <a:tint val="75000"/>
                </a:schemeClr>
              </a:solidFill>
            </a:endParaRPr>
          </a:p>
        </p:txBody>
      </p:sp>
      <p:sp>
        <p:nvSpPr>
          <p:cNvPr id="6" name="AutoShape 8" descr="World of P4 Advanced Apps">
            <a:extLst>
              <a:ext uri="{FF2B5EF4-FFF2-40B4-BE49-F238E27FC236}">
                <a16:creationId xmlns:a16="http://schemas.microsoft.com/office/drawing/2014/main" id="{BA19DAC6-58C8-4FCE-8FF3-8D400776F31C}"/>
              </a:ext>
            </a:extLst>
          </p:cNvPr>
          <p:cNvSpPr>
            <a:spLocks noChangeAspect="1" noChangeArrowheads="1"/>
          </p:cNvSpPr>
          <p:nvPr/>
        </p:nvSpPr>
        <p:spPr bwMode="auto">
          <a:xfrm>
            <a:off x="3818466"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close up of a sign&#10;&#10;Description automatically generated">
            <a:extLst>
              <a:ext uri="{FF2B5EF4-FFF2-40B4-BE49-F238E27FC236}">
                <a16:creationId xmlns:a16="http://schemas.microsoft.com/office/drawing/2014/main" id="{06FC980A-3F5F-46D2-A38B-4B46F51292FE}"/>
              </a:ext>
            </a:extLst>
          </p:cNvPr>
          <p:cNvPicPr>
            <a:picLocks noChangeAspect="1"/>
          </p:cNvPicPr>
          <p:nvPr/>
        </p:nvPicPr>
        <p:blipFill rotWithShape="1">
          <a:blip r:embed="rId4"/>
          <a:srcRect l="43946" t="59352" r="42183" b="14509"/>
          <a:stretch/>
        </p:blipFill>
        <p:spPr>
          <a:xfrm>
            <a:off x="7304913" y="1847364"/>
            <a:ext cx="1674492" cy="1813684"/>
          </a:xfrm>
          <a:prstGeom prst="rect">
            <a:avLst/>
          </a:prstGeom>
        </p:spPr>
      </p:pic>
      <p:sp>
        <p:nvSpPr>
          <p:cNvPr id="9" name="Rectangle 8">
            <a:extLst>
              <a:ext uri="{FF2B5EF4-FFF2-40B4-BE49-F238E27FC236}">
                <a16:creationId xmlns:a16="http://schemas.microsoft.com/office/drawing/2014/main" id="{1629577D-29A9-48B1-A5E3-BB6CC777DC98}"/>
              </a:ext>
            </a:extLst>
          </p:cNvPr>
          <p:cNvSpPr/>
          <p:nvPr/>
        </p:nvSpPr>
        <p:spPr>
          <a:xfrm>
            <a:off x="7469508" y="3643015"/>
            <a:ext cx="1509897" cy="1323439"/>
          </a:xfrm>
          <a:prstGeom prst="rect">
            <a:avLst/>
          </a:prstGeom>
        </p:spPr>
        <p:txBody>
          <a:bodyPr wrap="square">
            <a:spAutoFit/>
          </a:bodyPr>
          <a:lstStyle/>
          <a:p>
            <a:r>
              <a:rPr lang="en-US" sz="2000" dirty="0">
                <a:solidFill>
                  <a:srgbClr val="36424A"/>
                </a:solidFill>
                <a:latin typeface="HelveticaNeue-Thin"/>
              </a:rPr>
              <a:t>Barefoot</a:t>
            </a:r>
          </a:p>
          <a:p>
            <a:r>
              <a:rPr lang="en-US" sz="2000" dirty="0">
                <a:solidFill>
                  <a:srgbClr val="36424A"/>
                </a:solidFill>
                <a:latin typeface="HelveticaNeue-Thin"/>
              </a:rPr>
              <a:t>Advanced Network Telemetry</a:t>
            </a:r>
            <a:endParaRPr lang="en-US" sz="2000" b="0" i="0" dirty="0">
              <a:solidFill>
                <a:srgbClr val="36424A"/>
              </a:solidFill>
              <a:effectLst/>
              <a:latin typeface="HelveticaNeue-Thin"/>
            </a:endParaRPr>
          </a:p>
        </p:txBody>
      </p:sp>
    </p:spTree>
    <p:extLst>
      <p:ext uri="{BB962C8B-B14F-4D97-AF65-F5344CB8AC3E}">
        <p14:creationId xmlns:p14="http://schemas.microsoft.com/office/powerpoint/2010/main" val="56214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0" presetClass="path" presetSubtype="0" accel="50000" decel="50000" fill="hold" grpId="1" nodeType="withEffect">
                                  <p:stCondLst>
                                    <p:cond delay="0"/>
                                  </p:stCondLst>
                                  <p:childTnLst>
                                    <p:animMotion origin="layout" path="M 0.00017 -0.00069 L 0.15486 -0.03773 L 0.32708 0.00625 " pathEditMode="relative" rAng="0" ptsTypes="AAA">
                                      <p:cBhvr>
                                        <p:cTn id="8" dur="2000" fill="hold"/>
                                        <p:tgtEl>
                                          <p:spTgt spid="65"/>
                                        </p:tgtEl>
                                        <p:attrNameLst>
                                          <p:attrName>ppt_x</p:attrName>
                                          <p:attrName>ppt_y</p:attrName>
                                        </p:attrNameLst>
                                      </p:cBhvr>
                                      <p:rCtr x="16337" y="-1505"/>
                                    </p:animMotion>
                                  </p:childTnLst>
                                </p:cTn>
                              </p:par>
                              <p:par>
                                <p:cTn id="9" presetID="1" presetClass="entr" presetSubtype="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childTnLst>
                                </p:cTn>
                              </p:par>
                              <p:par>
                                <p:cTn id="11" presetID="0" presetClass="path" presetSubtype="0" accel="50000" decel="50000" fill="hold" grpId="1" nodeType="withEffect">
                                  <p:stCondLst>
                                    <p:cond delay="500"/>
                                  </p:stCondLst>
                                  <p:childTnLst>
                                    <p:animMotion origin="layout" path="M 0.00017 -0.00069 L 0.15486 -0.03773 L 0.32708 0.00625 " pathEditMode="relative" rAng="0" ptsTypes="AAA">
                                      <p:cBhvr>
                                        <p:cTn id="12" dur="2000" fill="hold"/>
                                        <p:tgtEl>
                                          <p:spTgt spid="66"/>
                                        </p:tgtEl>
                                        <p:attrNameLst>
                                          <p:attrName>ppt_x</p:attrName>
                                          <p:attrName>ppt_y</p:attrName>
                                        </p:attrNameLst>
                                      </p:cBhvr>
                                      <p:rCtr x="16337" y="-1505"/>
                                    </p:animMotion>
                                  </p:childTnLst>
                                </p:cTn>
                              </p:par>
                              <p:par>
                                <p:cTn id="13" presetID="1" presetClass="entr" presetSubtype="0" fill="hold" grpId="0" nodeType="withEffect">
                                  <p:stCondLst>
                                    <p:cond delay="1000"/>
                                  </p:stCondLst>
                                  <p:childTnLst>
                                    <p:set>
                                      <p:cBhvr>
                                        <p:cTn id="14" dur="1" fill="hold">
                                          <p:stCondLst>
                                            <p:cond delay="0"/>
                                          </p:stCondLst>
                                        </p:cTn>
                                        <p:tgtEl>
                                          <p:spTgt spid="67"/>
                                        </p:tgtEl>
                                        <p:attrNameLst>
                                          <p:attrName>style.visibility</p:attrName>
                                        </p:attrNameLst>
                                      </p:cBhvr>
                                      <p:to>
                                        <p:strVal val="visible"/>
                                      </p:to>
                                    </p:set>
                                  </p:childTnLst>
                                </p:cTn>
                              </p:par>
                              <p:par>
                                <p:cTn id="15" presetID="0" presetClass="path" presetSubtype="0" accel="50000" decel="50000" fill="hold" grpId="1" nodeType="withEffect">
                                  <p:stCondLst>
                                    <p:cond delay="1000"/>
                                  </p:stCondLst>
                                  <p:childTnLst>
                                    <p:animMotion origin="layout" path="M 0.00017 -0.00069 L 0.15486 -0.03773 L 0.32708 0.00625 " pathEditMode="relative" rAng="0" ptsTypes="AAA">
                                      <p:cBhvr>
                                        <p:cTn id="16" dur="2000" fill="hold"/>
                                        <p:tgtEl>
                                          <p:spTgt spid="67"/>
                                        </p:tgtEl>
                                        <p:attrNameLst>
                                          <p:attrName>ppt_x</p:attrName>
                                          <p:attrName>ppt_y</p:attrName>
                                        </p:attrNameLst>
                                      </p:cBhvr>
                                      <p:rCtr x="16337" y="-1505"/>
                                    </p:animMotion>
                                  </p:childTnLst>
                                </p:cTn>
                              </p:par>
                              <p:par>
                                <p:cTn id="17" presetID="1" presetClass="entr" presetSubtype="0" fill="hold" grpId="0" nodeType="withEffect">
                                  <p:stCondLst>
                                    <p:cond delay="1500"/>
                                  </p:stCondLst>
                                  <p:childTnLst>
                                    <p:set>
                                      <p:cBhvr>
                                        <p:cTn id="18" dur="1" fill="hold">
                                          <p:stCondLst>
                                            <p:cond delay="0"/>
                                          </p:stCondLst>
                                        </p:cTn>
                                        <p:tgtEl>
                                          <p:spTgt spid="68"/>
                                        </p:tgtEl>
                                        <p:attrNameLst>
                                          <p:attrName>style.visibility</p:attrName>
                                        </p:attrNameLst>
                                      </p:cBhvr>
                                      <p:to>
                                        <p:strVal val="visible"/>
                                      </p:to>
                                    </p:set>
                                  </p:childTnLst>
                                </p:cTn>
                              </p:par>
                              <p:par>
                                <p:cTn id="19" presetID="0" presetClass="path" presetSubtype="0" accel="50000" decel="50000" fill="hold" grpId="1" nodeType="withEffect">
                                  <p:stCondLst>
                                    <p:cond delay="1500"/>
                                  </p:stCondLst>
                                  <p:childTnLst>
                                    <p:animMotion origin="layout" path="M 0.00017 -0.00069 L 0.15486 -0.03773 L 0.32708 0.00625 " pathEditMode="relative" rAng="0" ptsTypes="AAA">
                                      <p:cBhvr>
                                        <p:cTn id="20" dur="2000" fill="hold"/>
                                        <p:tgtEl>
                                          <p:spTgt spid="68"/>
                                        </p:tgtEl>
                                        <p:attrNameLst>
                                          <p:attrName>ppt_x</p:attrName>
                                          <p:attrName>ppt_y</p:attrName>
                                        </p:attrNameLst>
                                      </p:cBhvr>
                                      <p:rCtr x="16337" y="-1505"/>
                                    </p:animMotion>
                                  </p:childTnLst>
                                </p:cTn>
                              </p:par>
                              <p:par>
                                <p:cTn id="21" presetID="1" presetClass="exit" presetSubtype="0" fill="hold" grpId="2" nodeType="withEffect">
                                  <p:stCondLst>
                                    <p:cond delay="1750"/>
                                  </p:stCondLst>
                                  <p:childTnLst>
                                    <p:set>
                                      <p:cBhvr>
                                        <p:cTn id="22" dur="1" fill="hold">
                                          <p:stCondLst>
                                            <p:cond delay="0"/>
                                          </p:stCondLst>
                                        </p:cTn>
                                        <p:tgtEl>
                                          <p:spTgt spid="65"/>
                                        </p:tgtEl>
                                        <p:attrNameLst>
                                          <p:attrName>style.visibility</p:attrName>
                                        </p:attrNameLst>
                                      </p:cBhvr>
                                      <p:to>
                                        <p:strVal val="hidden"/>
                                      </p:to>
                                    </p:set>
                                  </p:childTnLst>
                                </p:cTn>
                              </p:par>
                              <p:par>
                                <p:cTn id="23" presetID="1" presetClass="exit" presetSubtype="0" fill="hold" grpId="2" nodeType="withEffect">
                                  <p:stCondLst>
                                    <p:cond delay="2500"/>
                                  </p:stCondLst>
                                  <p:childTnLst>
                                    <p:set>
                                      <p:cBhvr>
                                        <p:cTn id="24" dur="1" fill="hold">
                                          <p:stCondLst>
                                            <p:cond delay="0"/>
                                          </p:stCondLst>
                                        </p:cTn>
                                        <p:tgtEl>
                                          <p:spTgt spid="66"/>
                                        </p:tgtEl>
                                        <p:attrNameLst>
                                          <p:attrName>style.visibility</p:attrName>
                                        </p:attrNameLst>
                                      </p:cBhvr>
                                      <p:to>
                                        <p:strVal val="hidden"/>
                                      </p:to>
                                    </p:set>
                                  </p:childTnLst>
                                </p:cTn>
                              </p:par>
                              <p:par>
                                <p:cTn id="25" presetID="1" presetClass="exit" presetSubtype="0" fill="hold" grpId="2" nodeType="withEffect">
                                  <p:stCondLst>
                                    <p:cond delay="3000"/>
                                  </p:stCondLst>
                                  <p:childTnLst>
                                    <p:set>
                                      <p:cBhvr>
                                        <p:cTn id="26" dur="1" fill="hold">
                                          <p:stCondLst>
                                            <p:cond delay="0"/>
                                          </p:stCondLst>
                                        </p:cTn>
                                        <p:tgtEl>
                                          <p:spTgt spid="67"/>
                                        </p:tgtEl>
                                        <p:attrNameLst>
                                          <p:attrName>style.visibility</p:attrName>
                                        </p:attrNameLst>
                                      </p:cBhvr>
                                      <p:to>
                                        <p:strVal val="hidden"/>
                                      </p:to>
                                    </p:set>
                                  </p:childTnLst>
                                </p:cTn>
                              </p:par>
                              <p:par>
                                <p:cTn id="27" presetID="1" presetClass="exit" presetSubtype="0" fill="hold" grpId="2" nodeType="withEffect">
                                  <p:stCondLst>
                                    <p:cond delay="3500"/>
                                  </p:stCondLst>
                                  <p:childTnLst>
                                    <p:set>
                                      <p:cBhvr>
                                        <p:cTn id="28" dur="1" fill="hold">
                                          <p:stCondLst>
                                            <p:cond delay="0"/>
                                          </p:stCondLst>
                                        </p:cTn>
                                        <p:tgtEl>
                                          <p:spTgt spid="6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fade">
                                      <p:cBhvr>
                                        <p:cTn id="33" dur="500"/>
                                        <p:tgtEl>
                                          <p:spTgt spid="5">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
                                            <p:txEl>
                                              <p:pRg st="1" end="1"/>
                                            </p:txEl>
                                          </p:spTgt>
                                        </p:tgtEl>
                                        <p:attrNameLst>
                                          <p:attrName>style.visibility</p:attrName>
                                        </p:attrNameLst>
                                      </p:cBhvr>
                                      <p:to>
                                        <p:strVal val="visible"/>
                                      </p:to>
                                    </p:set>
                                    <p:animEffect transition="in" filter="fade">
                                      <p:cBhvr>
                                        <p:cTn id="38" dur="500"/>
                                        <p:tgtEl>
                                          <p:spTgt spid="5">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9">
                                            <p:txEl>
                                              <p:pRg st="0" end="0"/>
                                            </p:txEl>
                                          </p:spTgt>
                                        </p:tgtEl>
                                        <p:attrNameLst>
                                          <p:attrName>style.visibility</p:attrName>
                                        </p:attrNameLst>
                                      </p:cBhvr>
                                      <p:to>
                                        <p:strVal val="visible"/>
                                      </p:to>
                                    </p:set>
                                    <p:animEffect transition="in" filter="fade">
                                      <p:cBhvr>
                                        <p:cTn id="43" dur="500"/>
                                        <p:tgtEl>
                                          <p:spTgt spid="69">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5" grpId="1" animBg="1"/>
      <p:bldP spid="65" grpId="2" animBg="1"/>
      <p:bldP spid="66" grpId="0" animBg="1"/>
      <p:bldP spid="66" grpId="1" animBg="1"/>
      <p:bldP spid="66" grpId="2" animBg="1"/>
      <p:bldP spid="67" grpId="0" animBg="1"/>
      <p:bldP spid="67" grpId="1" animBg="1"/>
      <p:bldP spid="67" grpId="2" animBg="1"/>
      <p:bldP spid="68" grpId="0" animBg="1"/>
      <p:bldP spid="68" grpId="1" animBg="1"/>
      <p:bldP spid="68" grpId="2" animBg="1"/>
      <p:bldP spid="9" grpId="0"/>
    </p:bldLst>
  </p:timing>
</p:sld>
</file>

<file path=ppt/theme/theme1.xml><?xml version="1.0" encoding="utf-8"?>
<a:theme xmlns:a="http://schemas.openxmlformats.org/drawingml/2006/main" name="ieee_presentation_template_tagline">
  <a:themeElements>
    <a:clrScheme name="IEEE Corporate">
      <a:dk1>
        <a:sysClr val="windowText" lastClr="000000"/>
      </a:dk1>
      <a:lt1>
        <a:sysClr val="window" lastClr="FFFFFF"/>
      </a:lt1>
      <a:dk2>
        <a:srgbClr val="00678F"/>
      </a:dk2>
      <a:lt2>
        <a:srgbClr val="EEECE1"/>
      </a:lt2>
      <a:accent1>
        <a:srgbClr val="0066A1"/>
      </a:accent1>
      <a:accent2>
        <a:srgbClr val="E37222"/>
      </a:accent2>
      <a:accent3>
        <a:srgbClr val="71953D"/>
      </a:accent3>
      <a:accent4>
        <a:srgbClr val="6B1F7C"/>
      </a:accent4>
      <a:accent5>
        <a:srgbClr val="009FDB"/>
      </a:accent5>
      <a:accent6>
        <a:srgbClr val="810031"/>
      </a:accent6>
      <a:hlink>
        <a:srgbClr val="0066A1"/>
      </a:hlink>
      <a:folHlink>
        <a:srgbClr val="541868"/>
      </a:folHlink>
    </a:clrScheme>
    <a:fontScheme name="Office">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ln>
          <a:noFill/>
        </a:ln>
      </a:spPr>
      <a:bodyPr/>
      <a:lstStyle>
        <a:defPPr>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ieee_presentation_template_tagline.pot</Template>
  <TotalTime>207001</TotalTime>
  <Words>1800</Words>
  <Application>Microsoft Office PowerPoint</Application>
  <PresentationFormat>On-screen Show (4:3)</PresentationFormat>
  <Paragraphs>367</Paragraphs>
  <Slides>29</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8" baseType="lpstr">
      <vt:lpstr>Arial</vt:lpstr>
      <vt:lpstr>Calibri</vt:lpstr>
      <vt:lpstr>Cambria Math</vt:lpstr>
      <vt:lpstr>HelveticaNeue-Thin</vt:lpstr>
      <vt:lpstr>Lucida Grande</vt:lpstr>
      <vt:lpstr>Verdana</vt:lpstr>
      <vt:lpstr>Wingdings</vt:lpstr>
      <vt:lpstr>ieee_presentation_template_tagline</vt:lpstr>
      <vt:lpstr>PDF</vt:lpstr>
      <vt:lpstr>PINT: Probabilistic In-band Network Telemetry</vt:lpstr>
      <vt:lpstr>The rise of programmable devices </vt:lpstr>
      <vt:lpstr>PowerPoint Presentation</vt:lpstr>
      <vt:lpstr>Killer App: Network Telemetry</vt:lpstr>
      <vt:lpstr>INT: In-band Network Telemetry</vt:lpstr>
      <vt:lpstr>INT: In-band Network Telemetry</vt:lpstr>
      <vt:lpstr>INT: In-band Network Telemetry</vt:lpstr>
      <vt:lpstr>Telemetry Use case #1 – Congestion Control</vt:lpstr>
      <vt:lpstr>Telemetry Use case #2 – Path Discovery</vt:lpstr>
      <vt:lpstr>Telemetry Use case #3 – Network Debugging</vt:lpstr>
      <vt:lpstr>INT: In-band Network Telemetry</vt:lpstr>
      <vt:lpstr>INT: In-band Network Telemetry</vt:lpstr>
      <vt:lpstr>INT Drawbacks</vt:lpstr>
      <vt:lpstr>INT Drawbacks</vt:lpstr>
      <vt:lpstr>INT Drawbacks</vt:lpstr>
      <vt:lpstr>PINT: Probabilistic In-band Network Telemetry</vt:lpstr>
      <vt:lpstr>PINT: Probabilistic In-band Network Telemetry</vt:lpstr>
      <vt:lpstr>Techniques</vt:lpstr>
      <vt:lpstr>PINT solves the overhead issues</vt:lpstr>
      <vt:lpstr>Use case 1: Congestion Control     (per-packet aggregation)</vt:lpstr>
      <vt:lpstr>Use case 2: Path Discovery  (static per-flow aggregation)</vt:lpstr>
      <vt:lpstr>Coupon Collector Process</vt:lpstr>
      <vt:lpstr>The power of Coding</vt:lpstr>
      <vt:lpstr>Path Profiling – the XOR algorithm</vt:lpstr>
      <vt:lpstr>Path Profiling – the XOR algorithm</vt:lpstr>
      <vt:lpstr>Improving the Coupon Collector</vt:lpstr>
      <vt:lpstr>Complete Algorithm</vt:lpstr>
      <vt:lpstr>Also in the paper</vt:lpstr>
      <vt:lpstr>PowerPoint Presentation</vt:lpstr>
    </vt:vector>
  </TitlesOfParts>
  <Company>IEEE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Engel, Lisa Lisa.</dc:creator>
  <cp:lastModifiedBy>Shlomi-Ran Ben-Basat</cp:lastModifiedBy>
  <cp:revision>1123</cp:revision>
  <dcterms:created xsi:type="dcterms:W3CDTF">2012-11-14T18:53:32Z</dcterms:created>
  <dcterms:modified xsi:type="dcterms:W3CDTF">2020-08-04T13:39:13Z</dcterms:modified>
</cp:coreProperties>
</file>